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01343-F9FE-47DC-A194-EF3C968E8104}" type="datetimeFigureOut">
              <a:rPr lang="zh-CN" altLang="en-US" smtClean="0"/>
              <a:t>2019-11-26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C7BF8-32CB-491C-BB8D-AB92CBFFDE2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4403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2487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7298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4F346-9435-41B1-AD1D-461963F20B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019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522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1968576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 bwMode="auto">
          <a:xfrm>
            <a:off x="0" y="210964"/>
            <a:ext cx="1295486" cy="731501"/>
          </a:xfrm>
          <a:prstGeom prst="rect">
            <a:avLst/>
          </a:prstGeom>
          <a:solidFill>
            <a:srgbClr val="4192D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企业名称</a:t>
            </a:r>
          </a:p>
        </p:txBody>
      </p:sp>
      <p:sp>
        <p:nvSpPr>
          <p:cNvPr id="15" name="矩形 14"/>
          <p:cNvSpPr/>
          <p:nvPr userDrawn="1"/>
        </p:nvSpPr>
        <p:spPr bwMode="auto">
          <a:xfrm>
            <a:off x="1371684" y="210964"/>
            <a:ext cx="76198" cy="731501"/>
          </a:xfrm>
          <a:prstGeom prst="rect">
            <a:avLst/>
          </a:prstGeom>
          <a:solidFill>
            <a:srgbClr val="4192D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91424" y="229153"/>
            <a:ext cx="7652576" cy="713313"/>
          </a:xfrm>
        </p:spPr>
        <p:txBody>
          <a:bodyPr>
            <a:normAutofit/>
          </a:bodyPr>
          <a:lstStyle>
            <a:lvl1pPr>
              <a:defRPr sz="2800" b="0">
                <a:solidFill>
                  <a:srgbClr val="0070C0"/>
                </a:solidFill>
              </a:defRPr>
            </a:lvl1pPr>
          </a:lstStyle>
          <a:p>
            <a:r>
              <a:rPr lang="zh-CN" altLang="en-US" dirty="0" smtClean="0"/>
              <a:t>单击此处编辑母版标题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6051688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2019-11-26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wc.niit.edu.c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hyperlink" Target="http://cwcx.niit.edu.cn/WFManage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3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 bwMode="auto">
          <a:xfrm rot="10800000">
            <a:off x="1500166" y="2476494"/>
            <a:ext cx="6786610" cy="21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文本框 13"/>
          <p:cNvSpPr txBox="1"/>
          <p:nvPr/>
        </p:nvSpPr>
        <p:spPr>
          <a:xfrm>
            <a:off x="2502830" y="2754220"/>
            <a:ext cx="47115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宋体" pitchFamily="2" charset="-122"/>
              </a:rPr>
              <a:t>网上预约</a:t>
            </a:r>
            <a:r>
              <a:rPr lang="zh-CN" altLang="en-US" sz="4400" b="1" dirty="0" smtClean="0">
                <a:solidFill>
                  <a:srgbClr val="0070C0"/>
                </a:solidFill>
                <a:latin typeface="宋体" pitchFamily="2" charset="-122"/>
              </a:rPr>
              <a:t>报帐系统</a:t>
            </a:r>
            <a:endParaRPr lang="zh-CN" altLang="en-US" sz="4400" b="1" dirty="0">
              <a:solidFill>
                <a:srgbClr val="0070C0"/>
              </a:solidFill>
              <a:latin typeface="宋体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449650" y="3986013"/>
            <a:ext cx="44935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上海复翼软件开发有限公司</a:t>
            </a:r>
            <a:endParaRPr lang="en-US" altLang="zh-CN" sz="28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76" y="76289"/>
            <a:ext cx="1776338" cy="140716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14882" y="1333486"/>
            <a:ext cx="58432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 b="1">
                <a:solidFill>
                  <a:srgbClr val="0070C0"/>
                </a:solidFill>
                <a:latin typeface="宋体" pitchFamily="2" charset="-122"/>
              </a:defRPr>
            </a:lvl1pPr>
          </a:lstStyle>
          <a:p>
            <a:r>
              <a:rPr lang="zh-CN" altLang="en-US" dirty="0" smtClean="0"/>
              <a:t>南京工业职业技术学院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476372" y="5770475"/>
            <a:ext cx="26084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2019</a:t>
            </a:r>
            <a:r>
              <a:rPr lang="zh-CN" altLang="en-US" sz="2800" dirty="0" smtClean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800" dirty="0" smtClean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11</a:t>
            </a:r>
            <a:r>
              <a:rPr lang="zh-CN" altLang="en-US" sz="2800" dirty="0" smtClean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月</a:t>
            </a:r>
            <a:r>
              <a:rPr lang="en-US" altLang="zh-CN" sz="2800" dirty="0" smtClean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26</a:t>
            </a:r>
            <a:r>
              <a:rPr lang="zh-CN" altLang="en-US" sz="2800" dirty="0" smtClean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日</a:t>
            </a:r>
            <a:endParaRPr lang="zh-CN" altLang="en-US" sz="28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47332" y="4867664"/>
            <a:ext cx="26981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主讲人</a:t>
            </a:r>
            <a:r>
              <a:rPr lang="zh-CN" altLang="en-US" sz="2800" dirty="0" smtClean="0">
                <a:solidFill>
                  <a:schemeClr val="accent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：王宜鹏</a:t>
            </a:r>
            <a:endParaRPr lang="zh-CN" altLang="en-US" sz="2800" dirty="0">
              <a:solidFill>
                <a:schemeClr val="accent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90780524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25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75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75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8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19" y="1"/>
            <a:ext cx="9144793" cy="6941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圆角矩形 7"/>
          <p:cNvSpPr/>
          <p:nvPr/>
        </p:nvSpPr>
        <p:spPr>
          <a:xfrm>
            <a:off x="5486400" y="1162836"/>
            <a:ext cx="1244600" cy="1659467"/>
          </a:xfrm>
          <a:prstGeom prst="roundRect">
            <a:avLst/>
          </a:prstGeom>
          <a:solidFill>
            <a:srgbClr val="1543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23" name="圆角矩形 22"/>
          <p:cNvSpPr/>
          <p:nvPr/>
        </p:nvSpPr>
        <p:spPr>
          <a:xfrm rot="18800826">
            <a:off x="5306659" y="1340239"/>
            <a:ext cx="1604080" cy="1203060"/>
          </a:xfrm>
          <a:prstGeom prst="roundRect">
            <a:avLst/>
          </a:prstGeom>
          <a:noFill/>
          <a:ln>
            <a:solidFill>
              <a:srgbClr val="00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41877" y="1315461"/>
            <a:ext cx="11336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298222" y="307555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noProof="0" dirty="0" smtClean="0">
                <a:solidFill>
                  <a:srgbClr val="15438F"/>
                </a:solidFill>
                <a:latin typeface="微软雅黑"/>
                <a:ea typeface="微软雅黑"/>
              </a:rPr>
              <a:t>登录系统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5438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4476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1.1 </a:t>
            </a:r>
            <a:r>
              <a:rPr lang="zh-CN" altLang="en-US" dirty="0" smtClean="0"/>
              <a:t>系统</a:t>
            </a:r>
            <a:r>
              <a:rPr lang="zh-CN" altLang="en-US" dirty="0"/>
              <a:t>登陆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5" y="1047734"/>
            <a:ext cx="8437951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、登陆计划财务处的网站（</a:t>
            </a:r>
            <a:r>
              <a:rPr lang="en-US" dirty="0" smtClean="0">
                <a:hlinkClick r:id="rId3"/>
              </a:rPr>
              <a:t>http://cwc.niit.edu.cn/</a:t>
            </a:r>
            <a:r>
              <a:rPr lang="zh-CN" altLang="en-US" dirty="0" smtClean="0"/>
              <a:t>），点击“高级财务管理平台”</a:t>
            </a:r>
            <a:endParaRPr lang="en-US" altLang="zh-CN" dirty="0" smtClean="0"/>
          </a:p>
          <a:p>
            <a:r>
              <a:rPr lang="zh-CN" altLang="en-US" dirty="0" smtClean="0"/>
              <a:t>按钮，进入网站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、直接输入网址（</a:t>
            </a:r>
            <a:r>
              <a:rPr lang="en-US" dirty="0" smtClean="0">
                <a:hlinkClick r:id="rId4"/>
              </a:rPr>
              <a:t>http://cwcx.niit.edu.cn/WFManager</a:t>
            </a:r>
            <a:r>
              <a:rPr lang="zh-CN" altLang="en-US" dirty="0" smtClean="0"/>
              <a:t>）登陆网站</a:t>
            </a:r>
            <a:endParaRPr lang="zh-CN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1" y="2190741"/>
            <a:ext cx="6780213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2220859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直接连接符 95"/>
          <p:cNvCxnSpPr/>
          <p:nvPr/>
        </p:nvCxnSpPr>
        <p:spPr>
          <a:xfrm>
            <a:off x="3657624" y="1538996"/>
            <a:ext cx="0" cy="422674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1.1 </a:t>
            </a:r>
            <a:r>
              <a:rPr lang="zh-CN" altLang="en-US" dirty="0" smtClean="0"/>
              <a:t>系统</a:t>
            </a:r>
            <a:r>
              <a:rPr lang="zh-CN" altLang="en-US" dirty="0"/>
              <a:t>登陆</a:t>
            </a: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228714" y="1470109"/>
            <a:ext cx="3428910" cy="111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en-US" altLang="zh-CN" sz="2000" dirty="0" err="1" smtClean="0">
                <a:solidFill>
                  <a:srgbClr val="333333"/>
                </a:solidFill>
              </a:rPr>
              <a:t>IE8</a:t>
            </a:r>
            <a:r>
              <a:rPr lang="zh-CN" altLang="zh-CN" sz="2000" dirty="0" smtClean="0">
                <a:solidFill>
                  <a:srgbClr val="333333"/>
                </a:solidFill>
              </a:rPr>
              <a:t>或以上版本</a:t>
            </a:r>
            <a:endParaRPr lang="en-US" altLang="zh-CN" sz="2000" dirty="0" smtClean="0">
              <a:solidFill>
                <a:srgbClr val="333333"/>
              </a:solidFill>
            </a:endParaRPr>
          </a:p>
          <a:p>
            <a:pPr>
              <a:buNone/>
            </a:pPr>
            <a:r>
              <a:rPr lang="en-US" altLang="zh-CN" sz="2000" dirty="0" smtClean="0">
                <a:solidFill>
                  <a:srgbClr val="333333"/>
                </a:solidFill>
              </a:rPr>
              <a:t>360</a:t>
            </a:r>
            <a:r>
              <a:rPr lang="zh-CN" altLang="en-US" sz="2000" dirty="0" smtClean="0">
                <a:solidFill>
                  <a:srgbClr val="333333"/>
                </a:solidFill>
              </a:rPr>
              <a:t>浏览器极速模式</a:t>
            </a:r>
            <a:endParaRPr lang="en-US" altLang="zh-CN" sz="2000" dirty="0" smtClean="0">
              <a:solidFill>
                <a:srgbClr val="333333"/>
              </a:solidFill>
            </a:endParaRPr>
          </a:p>
          <a:p>
            <a:pPr>
              <a:buNone/>
            </a:pPr>
            <a:r>
              <a:rPr lang="zh-CN" altLang="en-US" sz="2000" dirty="0" smtClean="0">
                <a:solidFill>
                  <a:srgbClr val="333333"/>
                </a:solidFill>
              </a:rPr>
              <a:t>*</a:t>
            </a:r>
            <a:r>
              <a:rPr lang="zh-CN" altLang="zh-CN" sz="2000" dirty="0" smtClean="0">
                <a:solidFill>
                  <a:srgbClr val="333333"/>
                </a:solidFill>
              </a:rPr>
              <a:t>谷歌浏览器</a:t>
            </a:r>
            <a:r>
              <a:rPr lang="zh-CN" altLang="en-US" sz="2000" dirty="0" smtClean="0">
                <a:solidFill>
                  <a:srgbClr val="333333"/>
                </a:solidFill>
              </a:rPr>
              <a:t>（推荐）</a:t>
            </a:r>
            <a:endParaRPr lang="en-US" altLang="zh-CN" sz="2000" dirty="0" smtClean="0">
              <a:solidFill>
                <a:srgbClr val="333333"/>
              </a:solidFill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228715" y="4568746"/>
            <a:ext cx="3276514" cy="68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0" hangingPunct="0">
              <a:buNone/>
              <a:defRPr/>
            </a:pPr>
            <a:r>
              <a:rPr lang="zh-CN" altLang="en-US" sz="2000" dirty="0" smtClean="0">
                <a:solidFill>
                  <a:srgbClr val="333333"/>
                </a:solidFill>
              </a:rPr>
              <a:t>输入用户名</a:t>
            </a:r>
            <a:r>
              <a:rPr lang="zh-CN" altLang="en-US" sz="2000" dirty="0">
                <a:solidFill>
                  <a:srgbClr val="333333"/>
                </a:solidFill>
              </a:rPr>
              <a:t>、密码、验证</a:t>
            </a:r>
            <a:r>
              <a:rPr lang="zh-CN" altLang="en-US" sz="2000" dirty="0" smtClean="0">
                <a:solidFill>
                  <a:srgbClr val="333333"/>
                </a:solidFill>
              </a:rPr>
              <a:t>码点击</a:t>
            </a:r>
            <a:r>
              <a:rPr lang="en-US" altLang="zh-CN" sz="2000" dirty="0">
                <a:solidFill>
                  <a:srgbClr val="333333"/>
                </a:solidFill>
              </a:rPr>
              <a:t>【</a:t>
            </a:r>
            <a:r>
              <a:rPr lang="zh-CN" altLang="en-US" sz="2000" dirty="0">
                <a:solidFill>
                  <a:srgbClr val="333333"/>
                </a:solidFill>
              </a:rPr>
              <a:t>登录</a:t>
            </a:r>
            <a:r>
              <a:rPr lang="en-US" altLang="zh-CN" sz="2000" dirty="0">
                <a:solidFill>
                  <a:srgbClr val="333333"/>
                </a:solidFill>
              </a:rPr>
              <a:t>】</a:t>
            </a:r>
            <a:r>
              <a:rPr lang="zh-CN" altLang="en-US" sz="2000" dirty="0">
                <a:solidFill>
                  <a:srgbClr val="333333"/>
                </a:solidFill>
              </a:rPr>
              <a:t>，登入系统。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9" y="1607088"/>
            <a:ext cx="4886204" cy="38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220859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1.2</a:t>
            </a:r>
            <a:r>
              <a:rPr lang="zh-CN" altLang="en-US" dirty="0"/>
              <a:t> </a:t>
            </a:r>
            <a:r>
              <a:rPr lang="zh-CN" altLang="en-US" dirty="0" smtClean="0"/>
              <a:t>系统登陆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838298" y="1092262"/>
            <a:ext cx="754360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400" dirty="0">
                <a:solidFill>
                  <a:srgbClr val="333333"/>
                </a:solidFill>
              </a:rPr>
              <a:t>登录后进入财务处信息门户网站，点击系统导航的</a:t>
            </a:r>
            <a:r>
              <a:rPr lang="zh-CN" altLang="zh-CN" sz="2400" dirty="0" smtClean="0">
                <a:solidFill>
                  <a:srgbClr val="333333"/>
                </a:solidFill>
              </a:rPr>
              <a:t>【网上预约报账】按钮</a:t>
            </a:r>
            <a:r>
              <a:rPr lang="zh-CN" altLang="zh-CN" sz="2400" dirty="0">
                <a:solidFill>
                  <a:srgbClr val="333333"/>
                </a:solidFill>
              </a:rPr>
              <a:t>，即可进入</a:t>
            </a:r>
            <a:r>
              <a:rPr lang="zh-CN" altLang="zh-CN" sz="2400" dirty="0" smtClean="0">
                <a:solidFill>
                  <a:srgbClr val="333333"/>
                </a:solidFill>
              </a:rPr>
              <a:t>网上</a:t>
            </a:r>
            <a:r>
              <a:rPr lang="zh-CN" altLang="en-US" sz="2400" dirty="0" smtClean="0">
                <a:solidFill>
                  <a:srgbClr val="333333"/>
                </a:solidFill>
              </a:rPr>
              <a:t>预约报销</a:t>
            </a:r>
            <a:r>
              <a:rPr lang="zh-CN" altLang="zh-CN" sz="2400" dirty="0" smtClean="0">
                <a:solidFill>
                  <a:srgbClr val="333333"/>
                </a:solidFill>
              </a:rPr>
              <a:t>系统</a:t>
            </a:r>
            <a:r>
              <a:rPr lang="zh-CN" altLang="zh-CN" sz="2400" dirty="0">
                <a:solidFill>
                  <a:srgbClr val="333333"/>
                </a:solidFill>
              </a:rPr>
              <a:t>。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6917" y="2514625"/>
            <a:ext cx="7026362" cy="386528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339692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" y="-36930"/>
            <a:ext cx="9144793" cy="6941913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5486400" y="1162836"/>
            <a:ext cx="1244600" cy="1659467"/>
          </a:xfrm>
          <a:prstGeom prst="roundRect">
            <a:avLst/>
          </a:prstGeom>
          <a:solidFill>
            <a:srgbClr val="1543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23" name="圆角矩形 22"/>
          <p:cNvSpPr/>
          <p:nvPr/>
        </p:nvSpPr>
        <p:spPr>
          <a:xfrm rot="18800826">
            <a:off x="5306659" y="1340239"/>
            <a:ext cx="1604080" cy="1203060"/>
          </a:xfrm>
          <a:prstGeom prst="roundRect">
            <a:avLst/>
          </a:prstGeom>
          <a:noFill/>
          <a:ln>
            <a:solidFill>
              <a:srgbClr val="00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41877" y="1315461"/>
            <a:ext cx="11336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02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68800" y="3067451"/>
            <a:ext cx="35189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15438F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>
                <a:sym typeface="Calibri" pitchFamily="34" charset="0"/>
              </a:rPr>
              <a:t>二</a:t>
            </a:r>
            <a:r>
              <a:rPr lang="en-US" altLang="zh-CN" dirty="0">
                <a:sym typeface="Calibri" pitchFamily="34" charset="0"/>
              </a:rPr>
              <a:t>.</a:t>
            </a:r>
            <a:r>
              <a:rPr lang="zh-CN" altLang="en-US" dirty="0">
                <a:sym typeface="Calibri" pitchFamily="34" charset="0"/>
              </a:rPr>
              <a:t>网上预约报账操作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477398" y="3798944"/>
            <a:ext cx="149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438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流程分析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15438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364659" y="3798944"/>
            <a:ext cx="149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5438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业务定义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15438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48049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9"/>
          <p:cNvSpPr/>
          <p:nvPr/>
        </p:nvSpPr>
        <p:spPr>
          <a:xfrm>
            <a:off x="1" y="4048919"/>
            <a:ext cx="9153525" cy="812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69" name="Rectangle 11"/>
          <p:cNvSpPr/>
          <p:nvPr/>
        </p:nvSpPr>
        <p:spPr>
          <a:xfrm>
            <a:off x="-16669" y="3318741"/>
            <a:ext cx="9170194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79" name="矩形 78"/>
          <p:cNvSpPr>
            <a:spLocks noChangeArrowheads="1"/>
          </p:cNvSpPr>
          <p:nvPr/>
        </p:nvSpPr>
        <p:spPr bwMode="auto">
          <a:xfrm>
            <a:off x="465962" y="1358643"/>
            <a:ext cx="7648469" cy="111568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/>
              <a:t>选择</a:t>
            </a:r>
            <a:r>
              <a:rPr lang="zh-CN" altLang="zh-CN" sz="2000" dirty="0" smtClean="0"/>
              <a:t>【</a:t>
            </a:r>
            <a:r>
              <a:rPr lang="zh-CN" altLang="en-US" sz="2000" dirty="0"/>
              <a:t>网上</a:t>
            </a:r>
            <a:r>
              <a:rPr lang="zh-CN" altLang="zh-CN" sz="2000" dirty="0" smtClean="0"/>
              <a:t>报帐</a:t>
            </a:r>
            <a:r>
              <a:rPr lang="zh-CN" altLang="zh-CN" sz="2000" dirty="0"/>
              <a:t>业务】</a:t>
            </a:r>
            <a:r>
              <a:rPr lang="en-US" altLang="zh-CN" sz="2000" dirty="0"/>
              <a:t>-</a:t>
            </a:r>
            <a:r>
              <a:rPr lang="zh-CN" altLang="zh-CN" sz="2000" dirty="0"/>
              <a:t>【报销单管理】模块，进入报销申请主界面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 smtClean="0"/>
          </a:p>
          <a:p>
            <a:pPr>
              <a:buNone/>
            </a:pPr>
            <a:r>
              <a:rPr lang="zh-CN" altLang="zh-CN" sz="2000" dirty="0" smtClean="0"/>
              <a:t>报销</a:t>
            </a:r>
            <a:r>
              <a:rPr lang="zh-CN" altLang="zh-CN" sz="2000" dirty="0"/>
              <a:t>申请</a:t>
            </a:r>
            <a:r>
              <a:rPr lang="zh-CN" altLang="zh-CN" sz="2000" dirty="0" smtClean="0"/>
              <a:t>流程</a:t>
            </a:r>
            <a:r>
              <a:rPr lang="zh-CN" altLang="en-US" sz="2000" dirty="0" smtClean="0"/>
              <a:t>只需</a:t>
            </a:r>
            <a:r>
              <a:rPr lang="zh-CN" altLang="zh-CN" sz="2000" dirty="0" smtClean="0"/>
              <a:t>以下</a:t>
            </a:r>
            <a:r>
              <a:rPr lang="zh-CN" altLang="zh-CN" sz="2000" dirty="0"/>
              <a:t>几步即可完成网上报销</a:t>
            </a:r>
            <a:r>
              <a:rPr lang="zh-CN" altLang="zh-CN" sz="2000" dirty="0" smtClean="0"/>
              <a:t>。</a:t>
            </a:r>
            <a:endParaRPr lang="en-US" altLang="zh-CN" sz="2000" dirty="0"/>
          </a:p>
        </p:txBody>
      </p:sp>
      <p:sp>
        <p:nvSpPr>
          <p:cNvPr id="80" name="矩形 79"/>
          <p:cNvSpPr/>
          <p:nvPr/>
        </p:nvSpPr>
        <p:spPr>
          <a:xfrm>
            <a:off x="454967" y="3439483"/>
            <a:ext cx="1446536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700" b="1" dirty="0" smtClean="0">
                <a:solidFill>
                  <a:prstClr val="white">
                    <a:lumMod val="95000"/>
                  </a:prst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填写基本信息</a:t>
            </a:r>
            <a:endParaRPr kumimoji="0" lang="en-US" altLang="zh-CN" sz="17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reflection blurRad="6350" stA="55000" endA="50" endPos="85000" dist="29997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949703" y="3445469"/>
            <a:ext cx="1446536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700" b="1" dirty="0">
                <a:solidFill>
                  <a:prstClr val="white">
                    <a:lumMod val="95000"/>
                  </a:prst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填写支付信息</a:t>
            </a:r>
            <a:endParaRPr kumimoji="0" lang="en-US" altLang="zh-CN" sz="17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reflection blurRad="6350" stA="55000" endA="50" endPos="85000" dist="29997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7500168" y="3439484"/>
            <a:ext cx="1228527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700" b="1" noProof="0" dirty="0">
                <a:solidFill>
                  <a:prstClr val="white">
                    <a:lumMod val="95000"/>
                  </a:prst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打印报销单</a:t>
            </a:r>
            <a:endParaRPr kumimoji="0" lang="en-US" altLang="zh-CN" sz="17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reflection blurRad="6350" stA="55000" endA="50" endPos="85000" dist="29997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预约报帐流程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2165016" y="3439484"/>
            <a:ext cx="1446536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reflection blurRad="6350" stA="55000" endA="50" endPos="85000" dist="29997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填写费用金额</a:t>
            </a:r>
            <a:endParaRPr kumimoji="0" lang="en-US" altLang="zh-CN" sz="17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reflection blurRad="6350" stA="55000" endA="50" endPos="85000" dist="29997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728984" y="3463397"/>
            <a:ext cx="1446536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700" b="1" noProof="0" dirty="0" smtClean="0">
                <a:solidFill>
                  <a:prstClr val="white">
                    <a:lumMod val="95000"/>
                  </a:prst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选择时间窗口</a:t>
            </a:r>
            <a:endParaRPr kumimoji="0" lang="en-US" altLang="zh-CN" sz="17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reflection blurRad="6350" stA="55000" endA="50" endPos="85000" dist="29997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611419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/>
              <a:t> </a:t>
            </a:r>
            <a:r>
              <a:rPr lang="zh-CN" altLang="en-US" dirty="0" smtClean="0"/>
              <a:t>预约管理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838298" y="1092262"/>
            <a:ext cx="7010217" cy="88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>
                <a:solidFill>
                  <a:srgbClr val="333333"/>
                </a:solidFill>
              </a:rPr>
              <a:t>点击【网上报账</a:t>
            </a:r>
            <a:r>
              <a:rPr lang="zh-CN" altLang="en-US" sz="2000" dirty="0" smtClean="0">
                <a:solidFill>
                  <a:srgbClr val="333333"/>
                </a:solidFill>
              </a:rPr>
              <a:t>业务</a:t>
            </a:r>
            <a:r>
              <a:rPr lang="zh-CN" altLang="zh-CN" sz="2000" dirty="0" smtClean="0">
                <a:solidFill>
                  <a:srgbClr val="333333"/>
                </a:solidFill>
              </a:rPr>
              <a:t>】按钮，进入网上</a:t>
            </a:r>
            <a:r>
              <a:rPr lang="zh-CN" altLang="en-US" sz="2000" dirty="0" smtClean="0">
                <a:solidFill>
                  <a:srgbClr val="333333"/>
                </a:solidFill>
              </a:rPr>
              <a:t>预约报销</a:t>
            </a:r>
            <a:r>
              <a:rPr lang="zh-CN" altLang="zh-CN" sz="2000" dirty="0" smtClean="0">
                <a:solidFill>
                  <a:srgbClr val="333333"/>
                </a:solidFill>
              </a:rPr>
              <a:t>系统</a:t>
            </a:r>
            <a:r>
              <a:rPr lang="zh-CN" altLang="en-US" sz="2000" dirty="0" smtClean="0">
                <a:solidFill>
                  <a:srgbClr val="333333"/>
                </a:solidFill>
              </a:rPr>
              <a:t>，</a:t>
            </a:r>
            <a:r>
              <a:rPr lang="zh-CN" altLang="zh-CN" sz="2000" dirty="0" smtClean="0"/>
              <a:t>后默认进入如下界面。</a:t>
            </a:r>
          </a:p>
          <a:p>
            <a:pPr>
              <a:buNone/>
            </a:pPr>
            <a:endParaRPr lang="zh-CN" altLang="zh-CN" sz="1100" dirty="0">
              <a:solidFill>
                <a:srgbClr val="333333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96" y="2041191"/>
            <a:ext cx="6934018" cy="4774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956766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2.1</a:t>
            </a:r>
            <a:r>
              <a:rPr lang="zh-CN" altLang="en-US" dirty="0"/>
              <a:t> </a:t>
            </a:r>
            <a:r>
              <a:rPr lang="zh-CN" altLang="en-US" dirty="0" smtClean="0"/>
              <a:t>预约业务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838298" y="1092262"/>
            <a:ext cx="7010217" cy="78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>
                <a:solidFill>
                  <a:srgbClr val="333333"/>
                </a:solidFill>
              </a:rPr>
              <a:t>点击</a:t>
            </a:r>
            <a:r>
              <a:rPr lang="zh-CN" altLang="zh-CN" sz="2000" dirty="0">
                <a:solidFill>
                  <a:srgbClr val="333333"/>
                </a:solidFill>
              </a:rPr>
              <a:t>【申请报销单】即可进入报销单申请流程。</a:t>
            </a:r>
          </a:p>
          <a:p>
            <a:pPr>
              <a:buNone/>
            </a:pPr>
            <a:endParaRPr lang="zh-CN" altLang="zh-CN" sz="1100" dirty="0">
              <a:solidFill>
                <a:srgbClr val="333333"/>
              </a:solidFill>
            </a:endParaRPr>
          </a:p>
          <a:p>
            <a:pPr>
              <a:buNone/>
            </a:pPr>
            <a:endParaRPr lang="zh-CN" altLang="zh-CN" sz="1100" dirty="0">
              <a:solidFill>
                <a:srgbClr val="333333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34" y="1905041"/>
            <a:ext cx="7010216" cy="484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201588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2.2 </a:t>
            </a:r>
            <a:r>
              <a:rPr lang="zh-CN" altLang="en-US" dirty="0" smtClean="0"/>
              <a:t>新增预约申请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838298" y="1092261"/>
            <a:ext cx="7467405" cy="1663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/>
              <a:t>点击</a:t>
            </a:r>
            <a:r>
              <a:rPr lang="en-US" altLang="zh-CN" sz="2000" dirty="0"/>
              <a:t>【</a:t>
            </a:r>
            <a:r>
              <a:rPr lang="zh-CN" altLang="zh-CN" sz="2000" dirty="0"/>
              <a:t>申请报销单</a:t>
            </a:r>
            <a:r>
              <a:rPr lang="en-US" altLang="zh-CN" sz="2000" dirty="0"/>
              <a:t>】</a:t>
            </a:r>
            <a:r>
              <a:rPr lang="zh-CN" altLang="zh-CN" sz="2000" dirty="0"/>
              <a:t>，进入报销基本信息的填写，如图所示。</a:t>
            </a:r>
            <a:endParaRPr lang="en-US" altLang="zh-CN" sz="2000" dirty="0"/>
          </a:p>
          <a:p>
            <a:pPr>
              <a:buNone/>
            </a:pPr>
            <a:r>
              <a:rPr lang="zh-CN" altLang="zh-CN" sz="2000" dirty="0"/>
              <a:t>在填写基本信息前，请仔细阅读界面下方的注意事项。标注红色星号</a:t>
            </a:r>
            <a:r>
              <a:rPr lang="zh-CN" altLang="zh-CN" sz="2000" dirty="0" smtClean="0"/>
              <a:t>的为</a:t>
            </a:r>
            <a:r>
              <a:rPr lang="zh-CN" altLang="zh-CN" sz="2000" dirty="0"/>
              <a:t>必填项，其他为选填项。</a:t>
            </a:r>
            <a:endParaRPr lang="en-US" altLang="zh-CN" sz="2000" dirty="0"/>
          </a:p>
          <a:p>
            <a:pPr>
              <a:buNone/>
            </a:pPr>
            <a:endParaRPr lang="zh-CN" altLang="zh-CN" sz="1100" dirty="0">
              <a:solidFill>
                <a:srgbClr val="333333"/>
              </a:solidFill>
            </a:endParaRPr>
          </a:p>
          <a:p>
            <a:pPr>
              <a:buNone/>
            </a:pPr>
            <a:endParaRPr lang="zh-CN" altLang="zh-CN" sz="1100" dirty="0">
              <a:solidFill>
                <a:srgbClr val="333333"/>
              </a:solidFill>
            </a:endParaRPr>
          </a:p>
          <a:p>
            <a:pPr>
              <a:buNone/>
            </a:pPr>
            <a:endParaRPr lang="zh-CN" altLang="zh-CN" sz="1100" dirty="0">
              <a:solidFill>
                <a:srgbClr val="333333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97" y="2413028"/>
            <a:ext cx="7391207" cy="425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819238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直接连接符 95"/>
          <p:cNvCxnSpPr/>
          <p:nvPr/>
        </p:nvCxnSpPr>
        <p:spPr>
          <a:xfrm>
            <a:off x="3200436" y="1117314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2.2.1</a:t>
            </a:r>
            <a:r>
              <a:rPr lang="zh-CN" altLang="en-US" dirty="0"/>
              <a:t>填写基本信息</a:t>
            </a: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359448" y="1109468"/>
            <a:ext cx="2743081" cy="347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报销项目号：</a:t>
            </a:r>
            <a:r>
              <a:rPr lang="zh-CN" altLang="zh-CN" sz="2000" dirty="0"/>
              <a:t>点击输入框后的按钮可以选择授权项目，或者可以手动录入非授权项目。</a:t>
            </a:r>
          </a:p>
          <a:p>
            <a:pPr>
              <a:buNone/>
            </a:pPr>
            <a:r>
              <a:rPr lang="zh-CN" altLang="zh-CN" sz="2000" dirty="0" smtClean="0"/>
              <a:t>对于</a:t>
            </a:r>
            <a:r>
              <a:rPr lang="zh-CN" altLang="zh-CN" sz="2000" dirty="0"/>
              <a:t>非授权项目则手动输入。</a:t>
            </a:r>
          </a:p>
          <a:p>
            <a:pPr>
              <a:buNone/>
            </a:pPr>
            <a:r>
              <a:rPr lang="zh-CN" altLang="zh-CN" sz="2000" dirty="0" smtClean="0"/>
              <a:t>申请人工号：</a:t>
            </a:r>
            <a:r>
              <a:rPr lang="zh-CN" altLang="zh-CN" sz="2000" dirty="0"/>
              <a:t>当前操作员工</a:t>
            </a:r>
            <a:r>
              <a:rPr lang="zh-CN" altLang="zh-CN" sz="2000" dirty="0" smtClean="0"/>
              <a:t>号申请人姓名：</a:t>
            </a:r>
            <a:r>
              <a:rPr lang="zh-CN" altLang="zh-CN" sz="2000" dirty="0"/>
              <a:t>当前操作员</a:t>
            </a:r>
            <a:r>
              <a:rPr lang="zh-CN" altLang="zh-CN" sz="2000" dirty="0" smtClean="0"/>
              <a:t>姓名，即可点击【下一步】继续</a:t>
            </a:r>
            <a:r>
              <a:rPr lang="zh-CN" altLang="en-US" sz="2000" dirty="0" smtClean="0"/>
              <a:t>。</a:t>
            </a:r>
            <a:endParaRPr lang="zh-CN" altLang="zh-CN" sz="2000" dirty="0" smtClean="0"/>
          </a:p>
          <a:p>
            <a:pPr>
              <a:buNone/>
            </a:pPr>
            <a:endParaRPr lang="zh-CN" altLang="zh-CN" sz="1100" dirty="0">
              <a:solidFill>
                <a:srgbClr val="333333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253" y="1117314"/>
            <a:ext cx="5384678" cy="379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936032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2.3 </a:t>
            </a:r>
            <a:r>
              <a:rPr lang="zh-CN" altLang="en-US" dirty="0" smtClean="0"/>
              <a:t>填写</a:t>
            </a:r>
            <a:r>
              <a:rPr lang="zh-CN" altLang="en-US" dirty="0"/>
              <a:t>报销金额</a:t>
            </a: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838299" y="1106302"/>
            <a:ext cx="7878673" cy="156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填写</a:t>
            </a:r>
            <a:r>
              <a:rPr lang="zh-CN" altLang="zh-CN" sz="2000" dirty="0"/>
              <a:t>完基本信息</a:t>
            </a:r>
            <a:r>
              <a:rPr lang="zh-CN" altLang="zh-CN" sz="2000" dirty="0" smtClean="0"/>
              <a:t>后</a:t>
            </a:r>
            <a:r>
              <a:rPr lang="zh-CN" altLang="en-US" sz="2000" dirty="0" smtClean="0"/>
              <a:t>，</a:t>
            </a:r>
            <a:r>
              <a:rPr lang="zh-CN" altLang="zh-CN" sz="2000" dirty="0" smtClean="0"/>
              <a:t>下面</a:t>
            </a:r>
            <a:r>
              <a:rPr lang="zh-CN" altLang="zh-CN" sz="2000" dirty="0"/>
              <a:t>分别介绍不同业务大类的报销金额填写</a:t>
            </a:r>
            <a:r>
              <a:rPr lang="zh-CN" altLang="zh-CN" sz="2000" dirty="0" smtClean="0"/>
              <a:t>。</a:t>
            </a:r>
            <a:endParaRPr lang="en-US" altLang="zh-CN" sz="2000" dirty="0"/>
          </a:p>
          <a:p>
            <a:pPr>
              <a:buNone/>
            </a:pPr>
            <a:r>
              <a:rPr lang="en-US" altLang="zh-CN" sz="2000" dirty="0" smtClean="0"/>
              <a:t>【</a:t>
            </a:r>
            <a:r>
              <a:rPr lang="zh-CN" altLang="zh-CN" sz="2000" dirty="0" smtClean="0"/>
              <a:t>日常报销业务</a:t>
            </a:r>
            <a:r>
              <a:rPr lang="en-US" altLang="zh-CN" sz="2000" dirty="0" smtClean="0"/>
              <a:t>】</a:t>
            </a:r>
            <a:r>
              <a:rPr lang="zh-CN" altLang="en-US" sz="2000" dirty="0" smtClean="0"/>
              <a:t>下</a:t>
            </a:r>
            <a:r>
              <a:rPr lang="zh-CN" altLang="en-US" sz="2000" dirty="0"/>
              <a:t>图</a:t>
            </a:r>
            <a:r>
              <a:rPr lang="zh-CN" altLang="zh-CN" sz="2000" dirty="0"/>
              <a:t>为日常报销业务的金额填写界面，根据项目的预算情况，页面会显示</a:t>
            </a:r>
            <a:r>
              <a:rPr lang="zh-CN" altLang="zh-CN" sz="2000" dirty="0" smtClean="0"/>
              <a:t>该项目</a:t>
            </a:r>
            <a:r>
              <a:rPr lang="zh-CN" altLang="zh-CN" sz="2000" dirty="0"/>
              <a:t>允许报销的费用项，请选择相应的报销费用项，并填写金额，确定后点击【下一步】，进行支付方式的填写。</a:t>
            </a:r>
          </a:p>
          <a:p>
            <a:pPr>
              <a:buNone/>
            </a:pPr>
            <a:endParaRPr lang="zh-CN" altLang="zh-CN" sz="1100" dirty="0">
              <a:solidFill>
                <a:srgbClr val="333333"/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96" y="3022611"/>
            <a:ext cx="7460632" cy="383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528372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2.4 </a:t>
            </a:r>
            <a:r>
              <a:rPr lang="zh-CN" altLang="en-US" dirty="0" smtClean="0"/>
              <a:t>填写支付信息</a:t>
            </a:r>
            <a:r>
              <a:rPr lang="en-US" altLang="zh-CN" dirty="0" smtClean="0"/>
              <a:t>—</a:t>
            </a:r>
            <a:r>
              <a:rPr lang="zh-CN" altLang="en-US" dirty="0" smtClean="0"/>
              <a:t>对私转卡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838299" y="1106301"/>
            <a:ext cx="7878673" cy="193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在</a:t>
            </a:r>
            <a:r>
              <a:rPr lang="zh-CN" altLang="zh-CN" sz="2000" dirty="0"/>
              <a:t>“工号”框里录入工号，【回车】后若有不同的卡号会填出框让选择，若只有一个银行卡信息就自动填写上左侧出金额外的信息。</a:t>
            </a:r>
          </a:p>
          <a:p>
            <a:pPr>
              <a:buNone/>
            </a:pPr>
            <a:r>
              <a:rPr lang="zh-CN" altLang="zh-CN" sz="2000" dirty="0"/>
              <a:t>填好信息后点击【确认】按钮。</a:t>
            </a:r>
          </a:p>
          <a:p>
            <a:pPr>
              <a:buNone/>
            </a:pPr>
            <a:r>
              <a:rPr lang="zh-CN" altLang="zh-CN" sz="2000" dirty="0"/>
              <a:t>在右侧界面点击【删除】按钮即可删除转卡信息，【导入】按钮则是批量导入信息。填写完毕后点击【下一步】</a:t>
            </a:r>
          </a:p>
          <a:p>
            <a:pPr>
              <a:buNone/>
            </a:pPr>
            <a:endParaRPr lang="zh-CN" altLang="zh-CN" sz="1100" dirty="0">
              <a:solidFill>
                <a:srgbClr val="333333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99" y="3327403"/>
            <a:ext cx="6995241" cy="3545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294032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2.4.1 </a:t>
            </a:r>
            <a:r>
              <a:rPr lang="zh-CN" altLang="en-US" dirty="0" smtClean="0"/>
              <a:t>填写支付信息</a:t>
            </a:r>
            <a:r>
              <a:rPr lang="en-US" altLang="zh-CN" dirty="0" smtClean="0"/>
              <a:t>—</a:t>
            </a:r>
            <a:r>
              <a:rPr lang="zh-CN" altLang="en-US" dirty="0" smtClean="0"/>
              <a:t>对公汇款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47744" y="1262262"/>
            <a:ext cx="2628891" cy="345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zh-CN" altLang="zh-CN" sz="2000" dirty="0" smtClean="0"/>
              <a:t>在</a:t>
            </a:r>
            <a:r>
              <a:rPr lang="zh-CN" altLang="zh-CN" sz="2000" dirty="0"/>
              <a:t>左侧栏输入对方</a:t>
            </a:r>
            <a:r>
              <a:rPr lang="zh-CN" altLang="zh-CN" sz="2000" dirty="0" smtClean="0"/>
              <a:t>单位</a:t>
            </a:r>
            <a:r>
              <a:rPr lang="zh-CN" altLang="en-US" sz="2000" dirty="0"/>
              <a:t>户名</a:t>
            </a:r>
            <a:r>
              <a:rPr lang="zh-CN" altLang="zh-CN" sz="2000" dirty="0" smtClean="0"/>
              <a:t>、开户</a:t>
            </a:r>
            <a:r>
              <a:rPr lang="zh-CN" altLang="en-US" sz="2000" dirty="0" smtClean="0"/>
              <a:t>银</a:t>
            </a:r>
            <a:r>
              <a:rPr lang="zh-CN" altLang="zh-CN" sz="2000" dirty="0" smtClean="0"/>
              <a:t>行</a:t>
            </a:r>
            <a:r>
              <a:rPr lang="zh-CN" altLang="zh-CN" sz="2000" dirty="0"/>
              <a:t>、账号等信息，</a:t>
            </a:r>
            <a:r>
              <a:rPr lang="zh-CN" altLang="zh-CN" sz="2000" dirty="0" smtClean="0"/>
              <a:t>开户</a:t>
            </a:r>
            <a:r>
              <a:rPr lang="zh-CN" altLang="en-US" sz="2000" dirty="0" smtClean="0"/>
              <a:t>银</a:t>
            </a:r>
            <a:r>
              <a:rPr lang="zh-CN" altLang="zh-CN" sz="2000" dirty="0" smtClean="0"/>
              <a:t>行</a:t>
            </a:r>
            <a:r>
              <a:rPr lang="zh-CN" altLang="zh-CN" sz="2000" dirty="0"/>
              <a:t>不支持手工输入，请</a:t>
            </a:r>
            <a:r>
              <a:rPr lang="zh-CN" altLang="zh-CN" sz="2000" dirty="0" smtClean="0"/>
              <a:t>点击</a:t>
            </a:r>
            <a:r>
              <a:rPr lang="zh-CN" altLang="en-US" sz="2000" b="1" dirty="0"/>
              <a:t>折叠</a:t>
            </a:r>
            <a:r>
              <a:rPr lang="zh-CN" altLang="zh-CN" sz="2000" b="1" dirty="0" smtClean="0"/>
              <a:t>标志</a:t>
            </a:r>
            <a:r>
              <a:rPr lang="zh-CN" altLang="zh-CN" sz="2000" b="1" dirty="0"/>
              <a:t>按钮</a:t>
            </a:r>
            <a:r>
              <a:rPr lang="zh-CN" altLang="zh-CN" sz="2000" dirty="0"/>
              <a:t>，输入</a:t>
            </a:r>
            <a:r>
              <a:rPr lang="zh-CN" altLang="zh-CN" sz="2000" dirty="0" smtClean="0"/>
              <a:t>开户</a:t>
            </a:r>
            <a:r>
              <a:rPr lang="zh-CN" altLang="en-US" sz="2000" dirty="0"/>
              <a:t>银</a:t>
            </a:r>
            <a:r>
              <a:rPr lang="zh-CN" altLang="zh-CN" sz="2000" dirty="0" smtClean="0"/>
              <a:t>行</a:t>
            </a:r>
            <a:r>
              <a:rPr lang="zh-CN" altLang="zh-CN" sz="2000" dirty="0"/>
              <a:t>的关键字信息进行查询并确定</a:t>
            </a:r>
            <a:r>
              <a:rPr lang="en-US" altLang="zh-CN" sz="2000" dirty="0"/>
              <a:t>(</a:t>
            </a:r>
            <a:r>
              <a:rPr lang="zh-CN" altLang="en-US" sz="2000" dirty="0"/>
              <a:t>可以模糊查询</a:t>
            </a:r>
            <a:r>
              <a:rPr lang="en-US" altLang="zh-CN" sz="2000" dirty="0"/>
              <a:t>,</a:t>
            </a:r>
            <a:r>
              <a:rPr lang="zh-CN" altLang="en-US" sz="2000" dirty="0"/>
              <a:t>如中国工商银行五角场支行，可以输入：工商   五角场</a:t>
            </a:r>
            <a:r>
              <a:rPr lang="en-US" altLang="zh-CN" sz="2000" dirty="0"/>
              <a:t>)</a:t>
            </a:r>
            <a:r>
              <a:rPr lang="zh-CN" altLang="en-US" sz="2000" dirty="0" smtClean="0"/>
              <a:t>。</a:t>
            </a:r>
            <a:endParaRPr lang="zh-CN" altLang="zh-CN" sz="2000" dirty="0">
              <a:solidFill>
                <a:srgbClr val="333333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26" y="1191816"/>
            <a:ext cx="5356288" cy="455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3429030" y="1191817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60792106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2.4.2 </a:t>
            </a:r>
            <a:r>
              <a:rPr lang="zh-CN" altLang="en-US" dirty="0" smtClean="0"/>
              <a:t>填写支付信息</a:t>
            </a:r>
            <a:r>
              <a:rPr lang="en-US" altLang="zh-CN" dirty="0" smtClean="0"/>
              <a:t>—</a:t>
            </a:r>
            <a:r>
              <a:rPr lang="zh-CN" altLang="en-US" dirty="0" smtClean="0"/>
              <a:t>混合</a:t>
            </a:r>
            <a:r>
              <a:rPr lang="zh-CN" altLang="en-US" dirty="0"/>
              <a:t>支付</a:t>
            </a: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838299" y="1106302"/>
            <a:ext cx="7878673" cy="105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当</a:t>
            </a:r>
            <a:r>
              <a:rPr lang="zh-CN" altLang="zh-CN" sz="2000" dirty="0"/>
              <a:t>同一张报销单涉及多种结算方式时，进入混合支付界面。每种支付方式最多可录入三条记录。每种支付方式的填写，与上述相同。</a:t>
            </a:r>
          </a:p>
          <a:p>
            <a:pPr>
              <a:buNone/>
            </a:pPr>
            <a:endParaRPr lang="zh-CN" altLang="zh-CN" sz="2000" dirty="0">
              <a:solidFill>
                <a:srgbClr val="333333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98" y="2108236"/>
            <a:ext cx="6836614" cy="4461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250423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2.4.3 </a:t>
            </a:r>
            <a:r>
              <a:rPr lang="zh-CN" altLang="en-US" dirty="0" smtClean="0"/>
              <a:t>普通预约报销单打印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1143090" y="1193859"/>
            <a:ext cx="6461524" cy="78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2000" dirty="0" smtClean="0"/>
              <a:t>填写支付信息以后自动跳转到预约单</a:t>
            </a:r>
            <a:r>
              <a:rPr lang="zh-CN" altLang="zh-CN" sz="2000" dirty="0" smtClean="0"/>
              <a:t>打印</a:t>
            </a:r>
            <a:r>
              <a:rPr lang="zh-CN" altLang="zh-CN" sz="2000" dirty="0"/>
              <a:t>界面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buNone/>
            </a:pPr>
            <a:endParaRPr lang="en-US" altLang="zh-CN" sz="1100" dirty="0"/>
          </a:p>
          <a:p>
            <a:pPr>
              <a:buNone/>
            </a:pPr>
            <a:endParaRPr lang="zh-CN" altLang="zh-CN" sz="11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90" y="1873321"/>
            <a:ext cx="6705424" cy="4806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846152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2.5 </a:t>
            </a:r>
            <a:r>
              <a:rPr lang="zh-CN" altLang="en-US" dirty="0" smtClean="0"/>
              <a:t>差旅费</a:t>
            </a:r>
            <a:r>
              <a:rPr lang="zh-CN" altLang="en-US" dirty="0"/>
              <a:t>业务</a:t>
            </a: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457309" y="1355061"/>
            <a:ext cx="2469213" cy="294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endParaRPr lang="en-US" altLang="zh-CN" sz="1100" dirty="0"/>
          </a:p>
          <a:p>
            <a:pPr>
              <a:buNone/>
            </a:pPr>
            <a:r>
              <a:rPr lang="zh-CN" altLang="zh-CN" sz="2000" dirty="0" smtClean="0"/>
              <a:t>在</a:t>
            </a:r>
            <a:r>
              <a:rPr lang="zh-CN" altLang="zh-CN" sz="2000" dirty="0"/>
              <a:t>“出差人”录入工号，软件自动读取姓名、职称、级别信息。</a:t>
            </a:r>
            <a:endParaRPr lang="en-US" altLang="zh-CN" sz="2000" dirty="0"/>
          </a:p>
          <a:p>
            <a:pPr>
              <a:buNone/>
            </a:pPr>
            <a:endParaRPr lang="en-US" altLang="zh-CN" sz="2000" dirty="0"/>
          </a:p>
          <a:p>
            <a:pPr>
              <a:buNone/>
            </a:pPr>
            <a:r>
              <a:rPr lang="zh-CN" altLang="zh-CN" sz="2000" dirty="0"/>
              <a:t>在下方选择填写出差信息。软件会根据公式自动算出补贴金额</a:t>
            </a:r>
            <a:r>
              <a:rPr lang="zh-CN" altLang="zh-CN" sz="2000" dirty="0" smtClean="0"/>
              <a:t>。</a:t>
            </a:r>
            <a:endParaRPr lang="en-US" altLang="zh-CN" sz="2000" dirty="0"/>
          </a:p>
          <a:p>
            <a:pPr>
              <a:buNone/>
            </a:pPr>
            <a:r>
              <a:rPr lang="zh-CN" altLang="zh-CN" sz="2000" dirty="0"/>
              <a:t>填好后点击【下一步】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618" y="2862395"/>
            <a:ext cx="5791048" cy="356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直接连接符 8"/>
          <p:cNvCxnSpPr/>
          <p:nvPr/>
        </p:nvCxnSpPr>
        <p:spPr>
          <a:xfrm>
            <a:off x="2926521" y="1483020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618" y="1092261"/>
            <a:ext cx="5821512" cy="1754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292377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2.6 </a:t>
            </a:r>
            <a:r>
              <a:rPr lang="zh-CN" altLang="en-US" dirty="0"/>
              <a:t>暂借款</a:t>
            </a:r>
            <a:r>
              <a:rPr lang="zh-CN" altLang="en-US" dirty="0" smtClean="0"/>
              <a:t>业务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922188" y="1292852"/>
            <a:ext cx="6057042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填写</a:t>
            </a:r>
            <a:r>
              <a:rPr lang="zh-CN" altLang="en-US" sz="2000" dirty="0"/>
              <a:t>暂</a:t>
            </a:r>
            <a:r>
              <a:rPr lang="zh-CN" altLang="en-US" sz="2000" dirty="0" smtClean="0"/>
              <a:t>借款业务基本</a:t>
            </a:r>
            <a:r>
              <a:rPr lang="zh-CN" altLang="zh-CN" sz="2000" dirty="0" smtClean="0"/>
              <a:t>信息</a:t>
            </a:r>
            <a:r>
              <a:rPr lang="zh-CN" altLang="en-US" sz="2000" dirty="0" smtClean="0"/>
              <a:t>，</a:t>
            </a:r>
            <a:r>
              <a:rPr lang="zh-CN" altLang="zh-CN" sz="2000" dirty="0" smtClean="0"/>
              <a:t>点击</a:t>
            </a:r>
            <a:r>
              <a:rPr lang="zh-CN" altLang="zh-CN" sz="2000" dirty="0"/>
              <a:t>【下一步】。</a:t>
            </a:r>
          </a:p>
          <a:p>
            <a:pPr>
              <a:buNone/>
            </a:pPr>
            <a:endParaRPr lang="en-US" altLang="zh-CN" sz="1100" dirty="0"/>
          </a:p>
          <a:p>
            <a:pPr>
              <a:buNone/>
            </a:pPr>
            <a:endParaRPr lang="en-US" altLang="zh-CN" sz="1100" dirty="0" smtClean="0"/>
          </a:p>
          <a:p>
            <a:pPr>
              <a:buNone/>
            </a:pPr>
            <a:endParaRPr lang="en-US" altLang="zh-CN" sz="1100" dirty="0" smtClean="0"/>
          </a:p>
          <a:p>
            <a:pPr>
              <a:buNone/>
            </a:pPr>
            <a:endParaRPr lang="en-US" altLang="zh-CN" sz="11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88" y="2209833"/>
            <a:ext cx="7467404" cy="333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783096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2.6.1 </a:t>
            </a:r>
            <a:r>
              <a:rPr lang="zh-CN" altLang="en-US" dirty="0"/>
              <a:t>暂借款</a:t>
            </a:r>
            <a:r>
              <a:rPr lang="zh-CN" altLang="en-US" dirty="0" smtClean="0"/>
              <a:t>业务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914496" y="1075916"/>
            <a:ext cx="6629226" cy="88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填写“</a:t>
            </a:r>
            <a:r>
              <a:rPr lang="zh-CN" altLang="en-US" sz="2000" dirty="0"/>
              <a:t>借款</a:t>
            </a:r>
            <a:r>
              <a:rPr lang="zh-CN" altLang="zh-CN" sz="2000" dirty="0" smtClean="0"/>
              <a:t>金额”</a:t>
            </a:r>
            <a:r>
              <a:rPr lang="zh-CN" altLang="zh-CN" sz="2000" dirty="0"/>
              <a:t>、“借款类型”</a:t>
            </a:r>
            <a:r>
              <a:rPr lang="zh-CN" altLang="zh-CN" sz="2000" dirty="0" smtClean="0"/>
              <a:t>、</a:t>
            </a:r>
            <a:r>
              <a:rPr lang="zh-CN" altLang="en-US" sz="2000" dirty="0" smtClean="0"/>
              <a:t>“借款人工号”，</a:t>
            </a:r>
            <a:r>
              <a:rPr lang="zh-CN" altLang="zh-CN" sz="2000" dirty="0" smtClean="0"/>
              <a:t>“摘要”</a:t>
            </a:r>
            <a:r>
              <a:rPr lang="zh-CN" altLang="en-US" sz="2000" dirty="0" smtClean="0"/>
              <a:t>，“预计还款日”</a:t>
            </a:r>
            <a:r>
              <a:rPr lang="zh-CN" altLang="zh-CN" sz="2000" dirty="0" smtClean="0"/>
              <a:t>信息</a:t>
            </a:r>
            <a:r>
              <a:rPr lang="zh-CN" altLang="zh-CN" sz="2000" dirty="0"/>
              <a:t>点击【下一步】。</a:t>
            </a:r>
          </a:p>
          <a:p>
            <a:pPr>
              <a:buNone/>
            </a:pPr>
            <a:endParaRPr lang="en-US" altLang="zh-CN" sz="11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03" y="2098052"/>
            <a:ext cx="6674978" cy="4772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010498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2.7 </a:t>
            </a:r>
            <a:r>
              <a:rPr lang="zh-CN" altLang="en-US" dirty="0" smtClean="0"/>
              <a:t>酬金申报业务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922188" y="1193859"/>
            <a:ext cx="6057042" cy="1700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填写</a:t>
            </a:r>
            <a:r>
              <a:rPr lang="zh-CN" altLang="zh-CN" sz="2000" dirty="0"/>
              <a:t>好酬金信息后点击【确定】进入酬金发放人员信息填写</a:t>
            </a:r>
            <a:r>
              <a:rPr lang="zh-CN" altLang="zh-CN" sz="2000" dirty="0" smtClean="0"/>
              <a:t>界面</a:t>
            </a:r>
            <a:r>
              <a:rPr lang="zh-CN" altLang="en-US" sz="2000" dirty="0" smtClean="0"/>
              <a:t>。</a:t>
            </a:r>
            <a:endParaRPr lang="zh-CN" altLang="zh-CN" sz="2000" dirty="0"/>
          </a:p>
          <a:p>
            <a:pPr>
              <a:buNone/>
            </a:pPr>
            <a:endParaRPr lang="zh-CN" altLang="zh-CN" sz="1100" dirty="0"/>
          </a:p>
          <a:p>
            <a:pPr>
              <a:buNone/>
            </a:pPr>
            <a:endParaRPr lang="en-US" altLang="zh-CN" sz="1100" dirty="0"/>
          </a:p>
          <a:p>
            <a:pPr>
              <a:buNone/>
            </a:pPr>
            <a:endParaRPr lang="en-US" altLang="zh-CN" sz="1100" dirty="0" smtClean="0"/>
          </a:p>
          <a:p>
            <a:pPr>
              <a:buNone/>
            </a:pPr>
            <a:endParaRPr lang="en-US" altLang="zh-CN" sz="1100" dirty="0" smtClean="0"/>
          </a:p>
          <a:p>
            <a:pPr>
              <a:buNone/>
            </a:pPr>
            <a:endParaRPr lang="en-US" altLang="zh-CN" sz="11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88" y="2215835"/>
            <a:ext cx="5909350" cy="460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501233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2.7.1 </a:t>
            </a:r>
            <a:r>
              <a:rPr lang="zh-CN" altLang="en-US" dirty="0" smtClean="0"/>
              <a:t>酬金申报业务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396383" y="1295456"/>
            <a:ext cx="2270668" cy="373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2000" dirty="0" smtClean="0"/>
              <a:t>录入方式</a:t>
            </a:r>
            <a:r>
              <a:rPr lang="zh-CN" altLang="zh-CN" sz="2000" dirty="0" smtClean="0"/>
              <a:t>：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1</a:t>
            </a:r>
            <a:r>
              <a:rPr lang="zh-CN" altLang="en-US" sz="2000" dirty="0" smtClean="0"/>
              <a:t>、</a:t>
            </a:r>
            <a:r>
              <a:rPr lang="zh-CN" altLang="zh-CN" sz="2000" dirty="0" smtClean="0"/>
              <a:t>单</a:t>
            </a:r>
            <a:r>
              <a:rPr lang="zh-CN" altLang="zh-CN" sz="2000" dirty="0"/>
              <a:t>笔录</a:t>
            </a:r>
            <a:r>
              <a:rPr lang="zh-CN" altLang="zh-CN" sz="2000" dirty="0" smtClean="0"/>
              <a:t>入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zh-CN" altLang="zh-CN" sz="2000" dirty="0" smtClean="0"/>
              <a:t>常用</a:t>
            </a:r>
            <a:r>
              <a:rPr lang="zh-CN" altLang="zh-CN" sz="2000" dirty="0"/>
              <a:t>名单导</a:t>
            </a:r>
            <a:r>
              <a:rPr lang="zh-CN" altLang="zh-CN" sz="2000" dirty="0" smtClean="0"/>
              <a:t>入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3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Excel</a:t>
            </a:r>
            <a:r>
              <a:rPr lang="zh-CN" altLang="zh-CN" sz="2000" dirty="0"/>
              <a:t>导</a:t>
            </a:r>
            <a:r>
              <a:rPr lang="zh-CN" altLang="zh-CN" sz="2000" dirty="0" smtClean="0"/>
              <a:t>入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4</a:t>
            </a:r>
            <a:r>
              <a:rPr lang="zh-CN" altLang="en-US" sz="2000" dirty="0" smtClean="0"/>
              <a:t>、</a:t>
            </a:r>
            <a:r>
              <a:rPr lang="zh-CN" altLang="zh-CN" sz="2000" dirty="0" smtClean="0"/>
              <a:t>历史</a:t>
            </a:r>
            <a:r>
              <a:rPr lang="zh-CN" altLang="zh-CN" sz="2000" dirty="0"/>
              <a:t>清单导</a:t>
            </a:r>
            <a:r>
              <a:rPr lang="zh-CN" altLang="zh-CN" sz="2000" dirty="0" smtClean="0"/>
              <a:t>入</a:t>
            </a:r>
            <a:endParaRPr lang="en-US" altLang="zh-CN" sz="2000" dirty="0" smtClean="0"/>
          </a:p>
          <a:p>
            <a:pPr>
              <a:buNone/>
            </a:pPr>
            <a:endParaRPr lang="en-US" altLang="zh-CN" sz="1100" dirty="0" smtClean="0"/>
          </a:p>
          <a:p>
            <a:pPr>
              <a:buNone/>
            </a:pPr>
            <a:endParaRPr lang="en-US" altLang="zh-CN" sz="1100" b="1" dirty="0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42" y="1528303"/>
            <a:ext cx="5669168" cy="4413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直接连接符 5"/>
          <p:cNvCxnSpPr/>
          <p:nvPr/>
        </p:nvCxnSpPr>
        <p:spPr>
          <a:xfrm>
            <a:off x="2819446" y="1528304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017864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2.7.2 </a:t>
            </a:r>
            <a:r>
              <a:rPr lang="zh-CN" altLang="en-US" dirty="0" smtClean="0"/>
              <a:t>单笔录入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457308" y="1341175"/>
            <a:ext cx="2590852" cy="245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endParaRPr lang="en-US" altLang="zh-CN" sz="1100" b="1" dirty="0" smtClean="0"/>
          </a:p>
          <a:p>
            <a:pPr>
              <a:buNone/>
            </a:pPr>
            <a:r>
              <a:rPr lang="zh-CN" altLang="zh-CN" sz="2000" dirty="0" smtClean="0"/>
              <a:t>在“</a:t>
            </a:r>
            <a:r>
              <a:rPr lang="zh-CN" altLang="en-US" sz="2000" dirty="0" smtClean="0"/>
              <a:t>工号</a:t>
            </a:r>
            <a:r>
              <a:rPr lang="en-US" altLang="zh-CN" sz="2000" dirty="0" smtClean="0"/>
              <a:t>/</a:t>
            </a:r>
            <a:r>
              <a:rPr lang="zh-CN" altLang="zh-CN" sz="2000" dirty="0" smtClean="0"/>
              <a:t>证件</a:t>
            </a:r>
            <a:r>
              <a:rPr lang="zh-CN" altLang="zh-CN" sz="2000" dirty="0"/>
              <a:t>号”处</a:t>
            </a:r>
            <a:r>
              <a:rPr lang="zh-CN" altLang="zh-CN" sz="2000" b="1" dirty="0"/>
              <a:t>输入发放人员工</a:t>
            </a:r>
            <a:r>
              <a:rPr lang="zh-CN" altLang="zh-CN" sz="2000" b="1" dirty="0" smtClean="0"/>
              <a:t>号或</a:t>
            </a:r>
            <a:r>
              <a:rPr lang="zh-CN" altLang="en-US" sz="2000" b="1" dirty="0" smtClean="0"/>
              <a:t>证件</a:t>
            </a:r>
            <a:r>
              <a:rPr lang="zh-CN" altLang="zh-CN" sz="2000" b="1" dirty="0" smtClean="0"/>
              <a:t>号，</a:t>
            </a:r>
            <a:r>
              <a:rPr lang="zh-CN" altLang="en-US" sz="2000" b="1" dirty="0" smtClean="0"/>
              <a:t>按</a:t>
            </a:r>
            <a:r>
              <a:rPr lang="zh-CN" altLang="zh-CN" sz="2000" b="1" dirty="0" smtClean="0"/>
              <a:t>回车</a:t>
            </a:r>
            <a:r>
              <a:rPr lang="zh-CN" altLang="en-US" sz="2000" b="1" dirty="0" smtClean="0"/>
              <a:t>键</a:t>
            </a:r>
            <a:r>
              <a:rPr lang="zh-CN" altLang="zh-CN" sz="2000" dirty="0" smtClean="0"/>
              <a:t>，</a:t>
            </a:r>
            <a:r>
              <a:rPr lang="zh-CN" altLang="zh-CN" sz="2000" dirty="0"/>
              <a:t>软件会自动生成姓名、人员类型、发放类型及其对应的卡号，</a:t>
            </a:r>
            <a:r>
              <a:rPr lang="zh-CN" altLang="zh-CN" sz="2000" b="1" dirty="0" smtClean="0"/>
              <a:t>然后填写金额</a:t>
            </a:r>
            <a:endParaRPr lang="zh-CN" altLang="zh-CN" sz="2000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3048160" y="1483017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35" y="1483017"/>
            <a:ext cx="5595607" cy="3834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469177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2.7.3 </a:t>
            </a:r>
            <a:r>
              <a:rPr lang="zh-CN" altLang="en-US" dirty="0" smtClean="0"/>
              <a:t>常用</a:t>
            </a:r>
            <a:r>
              <a:rPr lang="zh-CN" altLang="en-US" dirty="0"/>
              <a:t>名单</a:t>
            </a:r>
            <a:r>
              <a:rPr lang="zh-CN" altLang="en-US" dirty="0" smtClean="0"/>
              <a:t>录入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236253" y="1092262"/>
            <a:ext cx="2964185" cy="451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endParaRPr lang="en-US" altLang="zh-CN" sz="2000" b="1" dirty="0" smtClean="0"/>
          </a:p>
          <a:p>
            <a:pPr>
              <a:buNone/>
            </a:pPr>
            <a:r>
              <a:rPr lang="zh-CN" altLang="zh-CN" sz="2000" dirty="0" smtClean="0"/>
              <a:t>将</a:t>
            </a:r>
            <a:r>
              <a:rPr lang="zh-CN" altLang="zh-CN" sz="2000" dirty="0"/>
              <a:t>经常发放的人员编成组，发放时将预存的组调出，然后给组内人员填写发放金额，不需要逐个录入工号、姓名等基本信息，即可发放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/>
          </a:p>
          <a:p>
            <a:pPr>
              <a:buNone/>
            </a:pPr>
            <a:r>
              <a:rPr lang="zh-CN" altLang="zh-CN" sz="2000" dirty="0"/>
              <a:t>选择常用列表名称后，在下方人员信息“标准/金额”中填入金额后回车，点击添加即可。</a:t>
            </a:r>
          </a:p>
          <a:p>
            <a:pPr>
              <a:buNone/>
            </a:pPr>
            <a:endParaRPr lang="zh-CN" altLang="zh-CN" sz="2000" dirty="0"/>
          </a:p>
          <a:p>
            <a:pPr>
              <a:buNone/>
            </a:pPr>
            <a:endParaRPr lang="en-US" altLang="zh-CN" sz="1100" b="1" dirty="0" smtClean="0"/>
          </a:p>
        </p:txBody>
      </p:sp>
      <p:cxnSp>
        <p:nvCxnSpPr>
          <p:cNvPr id="6" name="直接连接符 5"/>
          <p:cNvCxnSpPr/>
          <p:nvPr/>
        </p:nvCxnSpPr>
        <p:spPr>
          <a:xfrm>
            <a:off x="3429030" y="1601126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24" y="1601126"/>
            <a:ext cx="5189230" cy="420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260994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2.7.4 Excel</a:t>
            </a:r>
            <a:r>
              <a:rPr lang="zh-CN" altLang="en-US" dirty="0" smtClean="0"/>
              <a:t>导入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920867" y="1092262"/>
            <a:ext cx="7276810" cy="162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点击</a:t>
            </a:r>
            <a:r>
              <a:rPr lang="zh-CN" altLang="zh-CN" sz="2000" dirty="0"/>
              <a:t>界面上的【</a:t>
            </a:r>
            <a:r>
              <a:rPr lang="en-US" altLang="zh-CN" sz="2000" dirty="0"/>
              <a:t>Excel</a:t>
            </a:r>
            <a:r>
              <a:rPr lang="zh-CN" altLang="zh-CN" sz="2000" dirty="0"/>
              <a:t>导入】按钮，弹出导入界面。</a:t>
            </a:r>
          </a:p>
          <a:p>
            <a:pPr>
              <a:buNone/>
            </a:pPr>
            <a:endParaRPr lang="en-US" altLang="zh-CN" sz="2000" b="1" dirty="0"/>
          </a:p>
          <a:p>
            <a:pPr>
              <a:buNone/>
            </a:pPr>
            <a:r>
              <a:rPr lang="zh-CN" altLang="zh-CN" sz="2000" b="1" dirty="0" smtClean="0"/>
              <a:t>Excel</a:t>
            </a:r>
            <a:r>
              <a:rPr lang="zh-CN" altLang="zh-CN" sz="2000" b="1" dirty="0"/>
              <a:t>导入</a:t>
            </a:r>
            <a:r>
              <a:rPr lang="zh-CN" altLang="zh-CN" sz="2000" dirty="0"/>
              <a:t>：将发放清单编制成一张Excel表格，然后将Excel文件的发放数据一次性导入到软件中。</a:t>
            </a:r>
          </a:p>
          <a:p>
            <a:pPr>
              <a:buNone/>
            </a:pPr>
            <a:endParaRPr lang="en-US" altLang="zh-CN" sz="11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44" y="3282914"/>
            <a:ext cx="6673597" cy="309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004259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2.7.5 </a:t>
            </a:r>
            <a:r>
              <a:rPr lang="zh-CN" altLang="en-US" dirty="0" smtClean="0"/>
              <a:t>历史清单导入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439505" y="1683223"/>
            <a:ext cx="2514534" cy="228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先</a:t>
            </a:r>
            <a:r>
              <a:rPr lang="zh-CN" altLang="zh-CN" sz="2000" dirty="0"/>
              <a:t>在酬金发放记录中点击选中一条历史发放记录，软件会自动调出该发放记录的明细清单，用户只需填写本次发放金额即可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32" y="1701485"/>
            <a:ext cx="5618356" cy="356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6934138" y="4361145"/>
            <a:ext cx="1676406" cy="419103"/>
          </a:xfrm>
          <a:prstGeom prst="wedgeRoundRectCallout">
            <a:avLst>
              <a:gd name="adj1" fmla="val 41759"/>
              <a:gd name="adj2" fmla="val -98139"/>
              <a:gd name="adj3" fmla="val 16667"/>
            </a:avLst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95D9B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宋体" pitchFamily="2" charset="-122"/>
              </a:rPr>
              <a:t>在此处填写本次发放金额</a:t>
            </a:r>
            <a:endParaRPr kumimoji="0" 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4343406" y="4349733"/>
            <a:ext cx="1981148" cy="419103"/>
          </a:xfrm>
          <a:prstGeom prst="wedgeRoundRectCallout">
            <a:avLst>
              <a:gd name="adj1" fmla="val -44208"/>
              <a:gd name="adj2" fmla="val 121375"/>
              <a:gd name="adj3" fmla="val 16667"/>
            </a:avLst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95D9B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zh-CN" alt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仿宋" pitchFamily="49" charset="-122"/>
                <a:ea typeface="仿宋" pitchFamily="49" charset="-122"/>
                <a:cs typeface="宋体" pitchFamily="2" charset="-122"/>
              </a:rPr>
              <a:t>点击此处，一键清空所有人员金额</a:t>
            </a:r>
            <a:endParaRPr kumimoji="0" 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3200437" y="1701485"/>
            <a:ext cx="50787" cy="356862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354081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2.7.6 </a:t>
            </a:r>
            <a:r>
              <a:rPr lang="zh-CN" altLang="en-US" dirty="0" smtClean="0"/>
              <a:t>清</a:t>
            </a:r>
            <a:r>
              <a:rPr lang="zh-CN" altLang="en-US" dirty="0"/>
              <a:t>空</a:t>
            </a:r>
            <a:r>
              <a:rPr lang="zh-CN" altLang="en-US" dirty="0" smtClean="0"/>
              <a:t>清单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762100" y="1356564"/>
            <a:ext cx="2362138" cy="439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如果</a:t>
            </a:r>
            <a:r>
              <a:rPr lang="zh-CN" altLang="zh-CN" sz="2000" dirty="0"/>
              <a:t>本次填写的清单内容有误，可以在清单列表中找到该人员，点击右边的【删除】按钮，删除该条发放记录。如果需要清空本清单内所有发放人员记录，则点击界面上方的【清空清单】按钮即可一键清空。</a:t>
            </a:r>
          </a:p>
          <a:p>
            <a:pPr>
              <a:buNone/>
            </a:pPr>
            <a:endParaRPr lang="zh-CN" altLang="zh-CN" sz="2000" dirty="0"/>
          </a:p>
          <a:p>
            <a:pPr>
              <a:buNone/>
            </a:pPr>
            <a:endParaRPr lang="en-US" altLang="zh-CN" sz="2000" dirty="0" smtClean="0"/>
          </a:p>
          <a:p>
            <a:pPr>
              <a:buNone/>
            </a:pPr>
            <a:endParaRPr lang="zh-CN" altLang="zh-CN" sz="1100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3185220" y="1356565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32" y="1498651"/>
            <a:ext cx="5501104" cy="3867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3" y="2707734"/>
            <a:ext cx="2098257" cy="1819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0381866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2.7.7 </a:t>
            </a:r>
            <a:r>
              <a:rPr lang="zh-CN" altLang="en-US" dirty="0" smtClean="0"/>
              <a:t>酬金申报预约单打印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1143090" y="1193859"/>
            <a:ext cx="6461524" cy="78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en-US" sz="2000" dirty="0" smtClean="0"/>
              <a:t>提交发放清单以后</a:t>
            </a:r>
            <a:r>
              <a:rPr lang="zh-CN" altLang="zh-CN" sz="2000" dirty="0" smtClean="0"/>
              <a:t>进入</a:t>
            </a:r>
            <a:r>
              <a:rPr lang="zh-CN" altLang="zh-CN" sz="2000" dirty="0"/>
              <a:t>打印界面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buNone/>
            </a:pPr>
            <a:endParaRPr lang="en-US" altLang="zh-CN" sz="1100" dirty="0"/>
          </a:p>
          <a:p>
            <a:pPr>
              <a:buNone/>
            </a:pPr>
            <a:endParaRPr lang="zh-CN" altLang="zh-CN" sz="11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90" y="1873321"/>
            <a:ext cx="6705424" cy="4806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880716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2.9 </a:t>
            </a:r>
            <a:r>
              <a:rPr lang="zh-CN" altLang="en-US" dirty="0" smtClean="0"/>
              <a:t>修改及查看报销单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717798" y="1092261"/>
            <a:ext cx="7772196" cy="413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、</a:t>
            </a:r>
            <a:r>
              <a:rPr lang="zh-CN" altLang="zh-CN" sz="2000" b="1" dirty="0" smtClean="0"/>
              <a:t>选中</a:t>
            </a:r>
            <a:r>
              <a:rPr lang="zh-CN" altLang="zh-CN" sz="2000" b="1" dirty="0"/>
              <a:t>一条报销单，点击【修改报销单】，若是可以修改即可进入报销单修改流程。此处流程与申报报销单一致！</a:t>
            </a:r>
            <a:endParaRPr lang="zh-CN" altLang="zh-CN" sz="2000" dirty="0"/>
          </a:p>
          <a:p>
            <a:pPr>
              <a:buNone/>
            </a:pPr>
            <a:endParaRPr lang="en-US" altLang="zh-CN" sz="2000" dirty="0"/>
          </a:p>
          <a:p>
            <a:pPr>
              <a:buNone/>
            </a:pPr>
            <a:r>
              <a:rPr lang="en-US" altLang="zh-CN" sz="2000" b="1" dirty="0" smtClean="0"/>
              <a:t>2</a:t>
            </a:r>
            <a:r>
              <a:rPr lang="zh-CN" altLang="en-US" sz="2000" b="1" dirty="0" smtClean="0"/>
              <a:t>、</a:t>
            </a:r>
            <a:r>
              <a:rPr lang="zh-CN" altLang="zh-CN" sz="2000" b="1" dirty="0" smtClean="0"/>
              <a:t>选中</a:t>
            </a:r>
            <a:r>
              <a:rPr lang="zh-CN" altLang="zh-CN" sz="2000" b="1" dirty="0"/>
              <a:t>一条报销单，点击【撤销报销单】，若是可以撤销，则该条申报单将不会显示在本</a:t>
            </a:r>
            <a:r>
              <a:rPr lang="zh-CN" altLang="zh-CN" sz="2000" b="1" dirty="0" smtClean="0"/>
              <a:t>界面。</a:t>
            </a:r>
            <a:endParaRPr lang="en-US" altLang="zh-CN" sz="2000" b="1" dirty="0" smtClean="0"/>
          </a:p>
          <a:p>
            <a:pPr>
              <a:buNone/>
            </a:pPr>
            <a:r>
              <a:rPr lang="en-US" altLang="zh-CN" sz="2000" b="1" dirty="0" smtClean="0"/>
              <a:t>4</a:t>
            </a:r>
            <a:r>
              <a:rPr lang="zh-CN" altLang="en-US" sz="2000" b="1" dirty="0" smtClean="0"/>
              <a:t>、</a:t>
            </a:r>
            <a:r>
              <a:rPr lang="zh-CN" altLang="zh-CN" sz="2000" b="1" dirty="0" smtClean="0"/>
              <a:t>若</a:t>
            </a:r>
            <a:r>
              <a:rPr lang="zh-CN" altLang="zh-CN" sz="2000" b="1" dirty="0"/>
              <a:t>需打印报销单，需选中其中一条，点击【打印报销单】按钮打印</a:t>
            </a:r>
            <a:r>
              <a:rPr lang="zh-CN" altLang="zh-CN" sz="2000" b="1" dirty="0" smtClean="0"/>
              <a:t>。</a:t>
            </a:r>
            <a:endParaRPr lang="en-US" altLang="zh-CN" sz="2000" b="1" dirty="0"/>
          </a:p>
          <a:p>
            <a:pPr>
              <a:buNone/>
            </a:pPr>
            <a:r>
              <a:rPr lang="en-US" altLang="zh-CN" sz="2000" b="1" dirty="0" smtClean="0"/>
              <a:t>5</a:t>
            </a:r>
            <a:r>
              <a:rPr lang="zh-CN" altLang="en-US" sz="2000" b="1" dirty="0" smtClean="0"/>
              <a:t>、</a:t>
            </a:r>
            <a:r>
              <a:rPr lang="zh-CN" altLang="zh-CN" sz="2000" b="1" dirty="0" smtClean="0"/>
              <a:t>若</a:t>
            </a:r>
            <a:r>
              <a:rPr lang="zh-CN" altLang="zh-CN" sz="2000" b="1" dirty="0"/>
              <a:t>需查看某条报销单的物流情况，需选中一条点击【查看预约物流】按钮查看</a:t>
            </a:r>
            <a:r>
              <a:rPr lang="zh-CN" altLang="zh-CN" sz="2000" b="1" dirty="0" smtClean="0"/>
              <a:t>。</a:t>
            </a:r>
            <a:endParaRPr lang="en-US" altLang="zh-CN" sz="2000" b="1" dirty="0"/>
          </a:p>
          <a:p>
            <a:pPr>
              <a:buNone/>
            </a:pPr>
            <a:r>
              <a:rPr lang="en-US" altLang="zh-CN" sz="2000" b="1" dirty="0" smtClean="0"/>
              <a:t>6</a:t>
            </a:r>
            <a:r>
              <a:rPr lang="zh-CN" altLang="en-US" sz="2000" b="1" dirty="0" smtClean="0"/>
              <a:t>、</a:t>
            </a:r>
            <a:r>
              <a:rPr lang="zh-CN" altLang="zh-CN" sz="2000" b="1" dirty="0" smtClean="0"/>
              <a:t>若</a:t>
            </a:r>
            <a:r>
              <a:rPr lang="zh-CN" altLang="zh-CN" sz="2000" b="1" dirty="0"/>
              <a:t>有报销单</a:t>
            </a:r>
            <a:r>
              <a:rPr lang="zh-CN" altLang="zh-CN" sz="2000" b="1" dirty="0" smtClean="0"/>
              <a:t>要</a:t>
            </a:r>
            <a:r>
              <a:rPr lang="zh-CN" altLang="en-US" sz="2000" b="1" dirty="0" smtClean="0"/>
              <a:t>查看明细信息</a:t>
            </a:r>
            <a:r>
              <a:rPr lang="zh-CN" altLang="zh-CN" sz="2000" b="1" dirty="0" smtClean="0"/>
              <a:t>，</a:t>
            </a:r>
            <a:r>
              <a:rPr lang="zh-CN" altLang="zh-CN" sz="2000" b="1" dirty="0"/>
              <a:t>选中该条报销单点击</a:t>
            </a:r>
            <a:r>
              <a:rPr lang="zh-CN" altLang="zh-CN" sz="2000" b="1" dirty="0" smtClean="0"/>
              <a:t>【</a:t>
            </a:r>
            <a:r>
              <a:rPr lang="zh-CN" altLang="en-US" sz="2000" b="1" dirty="0" smtClean="0"/>
              <a:t>查看明细信息</a:t>
            </a:r>
            <a:r>
              <a:rPr lang="zh-CN" altLang="zh-CN" sz="2000" b="1" dirty="0" smtClean="0"/>
              <a:t>】</a:t>
            </a:r>
            <a:r>
              <a:rPr lang="zh-CN" altLang="zh-CN" sz="2000" b="1" dirty="0"/>
              <a:t>进入界面。</a:t>
            </a:r>
          </a:p>
          <a:p>
            <a:pPr>
              <a:buNone/>
            </a:pPr>
            <a:endParaRPr lang="en-US" altLang="zh-CN" sz="2000" dirty="0" smtClean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98" y="6314637"/>
            <a:ext cx="6804578" cy="369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876" y="6314635"/>
            <a:ext cx="1180152" cy="369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1297376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2.9.1 </a:t>
            </a:r>
            <a:r>
              <a:rPr lang="zh-CN" altLang="en-US" dirty="0" smtClean="0"/>
              <a:t>报销单查看明细信息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1356641" y="1099981"/>
            <a:ext cx="6949061" cy="68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查看</a:t>
            </a:r>
            <a:r>
              <a:rPr lang="zh-CN" altLang="zh-CN" sz="2000" dirty="0"/>
              <a:t>某条预约单的明细情况，点击选中一条记录，点击【查看明细】按钮即可查看明显情况</a:t>
            </a:r>
            <a:r>
              <a:rPr lang="zh-CN" altLang="zh-CN" sz="2000" dirty="0" smtClean="0"/>
              <a:t>。</a:t>
            </a:r>
            <a:endParaRPr lang="zh-CN" altLang="zh-CN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421" y="2170557"/>
            <a:ext cx="5562454" cy="4421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649893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2.11.2 </a:t>
            </a:r>
            <a:r>
              <a:rPr lang="zh-CN" altLang="en-US" dirty="0" smtClean="0"/>
              <a:t>历史报销单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457308" y="1295456"/>
            <a:ext cx="2971722" cy="327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点击左侧的【历史报销单】选中</a:t>
            </a:r>
            <a:r>
              <a:rPr lang="zh-CN" altLang="zh-CN" sz="2000" dirty="0"/>
              <a:t>一条记录，点击【查看报销单明细信息】按钮即可进入明显</a:t>
            </a:r>
            <a:r>
              <a:rPr lang="zh-CN" altLang="zh-CN" sz="2000" dirty="0" smtClean="0"/>
              <a:t>界面</a:t>
            </a:r>
            <a:r>
              <a:rPr lang="zh-CN" altLang="en-US" sz="2000" dirty="0" smtClean="0"/>
              <a:t>。</a:t>
            </a:r>
            <a:endParaRPr lang="en-US" altLang="zh-CN" sz="2000" dirty="0"/>
          </a:p>
          <a:p>
            <a:pPr>
              <a:buNone/>
            </a:pPr>
            <a:r>
              <a:rPr lang="zh-CN" altLang="zh-CN" sz="2000" dirty="0" smtClean="0"/>
              <a:t>选中</a:t>
            </a:r>
            <a:r>
              <a:rPr lang="zh-CN" altLang="zh-CN" sz="2000" dirty="0"/>
              <a:t>一条单子，点击【查看预约物流】可以查看预约单的物流</a:t>
            </a:r>
            <a:r>
              <a:rPr lang="zh-CN" altLang="zh-CN" sz="2000" dirty="0" smtClean="0"/>
              <a:t>情况</a:t>
            </a:r>
            <a:endParaRPr lang="en-US" altLang="zh-CN" sz="2000" dirty="0" smtClean="0"/>
          </a:p>
          <a:p>
            <a:pPr>
              <a:buNone/>
            </a:pPr>
            <a:r>
              <a:rPr lang="zh-CN" altLang="zh-CN" sz="2000" dirty="0" smtClean="0"/>
              <a:t>选中</a:t>
            </a:r>
            <a:r>
              <a:rPr lang="zh-CN" altLang="zh-CN" sz="2000" dirty="0"/>
              <a:t>一条单子，点击【打印报销单】可以打印报销单</a:t>
            </a:r>
            <a:r>
              <a:rPr lang="zh-CN" altLang="zh-CN" sz="2000" dirty="0" smtClean="0"/>
              <a:t>。</a:t>
            </a:r>
            <a:endParaRPr lang="zh-CN" altLang="zh-CN" sz="20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3429030" y="1356565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24" y="1295457"/>
            <a:ext cx="5218726" cy="474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7158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41957"/>
            <a:ext cx="9144793" cy="6941913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5486400" y="1162836"/>
            <a:ext cx="1244600" cy="1659467"/>
          </a:xfrm>
          <a:prstGeom prst="roundRect">
            <a:avLst/>
          </a:prstGeom>
          <a:solidFill>
            <a:srgbClr val="1543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23" name="圆角矩形 22"/>
          <p:cNvSpPr/>
          <p:nvPr/>
        </p:nvSpPr>
        <p:spPr>
          <a:xfrm rot="18800826">
            <a:off x="5306659" y="1340239"/>
            <a:ext cx="1604080" cy="1203060"/>
          </a:xfrm>
          <a:prstGeom prst="roundRect">
            <a:avLst/>
          </a:prstGeom>
          <a:noFill/>
          <a:ln>
            <a:solidFill>
              <a:srgbClr val="00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41877" y="1315461"/>
            <a:ext cx="11336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03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68801" y="3067451"/>
            <a:ext cx="2909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438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        信息维护  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5438F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77399" y="3754021"/>
            <a:ext cx="2012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sz="2000" dirty="0" smtClean="0">
                <a:solidFill>
                  <a:srgbClr val="15438F"/>
                </a:solidFill>
                <a:latin typeface="微软雅黑"/>
                <a:ea typeface="微软雅黑"/>
              </a:rPr>
              <a:t>报销信息维护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15438F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615739" y="3716611"/>
            <a:ext cx="2012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zh-CN" altLang="en-US" sz="2000" noProof="0" dirty="0" smtClean="0">
                <a:solidFill>
                  <a:srgbClr val="15438F"/>
                </a:solidFill>
                <a:latin typeface="微软雅黑"/>
                <a:ea typeface="微软雅黑"/>
              </a:rPr>
              <a:t>酬金信息维护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15438F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1294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P spid="25" grpId="0"/>
      <p:bldP spid="2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3.1 </a:t>
            </a:r>
            <a:r>
              <a:rPr lang="zh-CN" altLang="en-US" dirty="0"/>
              <a:t>个人</a:t>
            </a:r>
            <a:r>
              <a:rPr lang="zh-CN" altLang="en-US" dirty="0" smtClean="0"/>
              <a:t>信息维护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1196526" y="1064330"/>
            <a:ext cx="6880582" cy="68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点击</a:t>
            </a:r>
            <a:r>
              <a:rPr lang="zh-CN" altLang="zh-CN" sz="2000" dirty="0"/>
              <a:t>【个人信息维护】</a:t>
            </a:r>
            <a:r>
              <a:rPr lang="zh-CN" altLang="zh-CN" sz="2000" dirty="0" smtClean="0"/>
              <a:t>按钮</a:t>
            </a:r>
            <a:r>
              <a:rPr lang="zh-CN" altLang="en-US" sz="2000" dirty="0" smtClean="0"/>
              <a:t>，</a:t>
            </a:r>
            <a:r>
              <a:rPr lang="zh-CN" altLang="zh-CN" sz="2000" dirty="0"/>
              <a:t>可以更改“姓名”、“电话”、“邮箱”、“手机号码”信息，点击</a:t>
            </a:r>
            <a:r>
              <a:rPr lang="zh-CN" altLang="zh-CN" sz="2000" dirty="0" smtClean="0"/>
              <a:t>【确定】。</a:t>
            </a:r>
            <a:r>
              <a:rPr lang="en-US" altLang="zh-CN" sz="2000" dirty="0"/>
              <a:t>	</a:t>
            </a:r>
            <a:endParaRPr lang="zh-CN" altLang="zh-CN" sz="20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527" y="2090420"/>
            <a:ext cx="6653173" cy="459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713601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3.2 </a:t>
            </a:r>
            <a:r>
              <a:rPr lang="zh-CN" altLang="en-US" dirty="0" smtClean="0"/>
              <a:t>常用支付信息维护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09704" y="1064330"/>
            <a:ext cx="8381780" cy="105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点击</a:t>
            </a:r>
            <a:r>
              <a:rPr lang="zh-CN" altLang="zh-CN" sz="2000" dirty="0"/>
              <a:t>【个人信息维护】</a:t>
            </a:r>
            <a:r>
              <a:rPr lang="zh-CN" altLang="zh-CN" sz="2000" dirty="0" smtClean="0"/>
              <a:t>按钮</a:t>
            </a:r>
            <a:r>
              <a:rPr lang="zh-CN" altLang="en-US" sz="2000" dirty="0" smtClean="0"/>
              <a:t>，</a:t>
            </a:r>
            <a:r>
              <a:rPr lang="zh-CN" altLang="zh-CN" sz="2000" dirty="0"/>
              <a:t>可以更改“姓名”、“电话”、“邮箱”、“手机号码”信息，点击</a:t>
            </a:r>
            <a:r>
              <a:rPr lang="zh-CN" altLang="zh-CN" sz="2000" dirty="0" smtClean="0"/>
              <a:t>【确定】。</a:t>
            </a:r>
          </a:p>
          <a:p>
            <a:pPr>
              <a:buNone/>
            </a:pPr>
            <a:r>
              <a:rPr lang="en-US" altLang="zh-CN" sz="2000" dirty="0" smtClean="0"/>
              <a:t>	</a:t>
            </a:r>
            <a:endParaRPr lang="zh-CN" altLang="zh-CN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832" y="2006637"/>
            <a:ext cx="5791048" cy="477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254645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3.3 </a:t>
            </a:r>
            <a:r>
              <a:rPr lang="zh-CN" altLang="en-US" dirty="0" smtClean="0"/>
              <a:t>酬金校外人员</a:t>
            </a:r>
            <a:r>
              <a:rPr lang="en-US" altLang="zh-CN" dirty="0" smtClean="0"/>
              <a:t>—</a:t>
            </a:r>
            <a:r>
              <a:rPr lang="zh-CN" altLang="en-US" dirty="0" smtClean="0"/>
              <a:t>校外人员信息维护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152516" y="1356562"/>
            <a:ext cx="2895524" cy="400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/>
              <a:t>1</a:t>
            </a:r>
            <a:r>
              <a:rPr lang="zh-CN" altLang="en-US" sz="2000" dirty="0" smtClean="0"/>
              <a:t>、</a:t>
            </a:r>
            <a:r>
              <a:rPr lang="zh-CN" altLang="zh-CN" sz="2000" dirty="0" smtClean="0"/>
              <a:t>点击【</a:t>
            </a:r>
            <a:r>
              <a:rPr lang="zh-CN" altLang="en-US" sz="2000" dirty="0"/>
              <a:t>校外人员</a:t>
            </a:r>
            <a:r>
              <a:rPr lang="zh-CN" altLang="en-US" sz="2000" dirty="0" smtClean="0"/>
              <a:t>信息维护</a:t>
            </a:r>
            <a:r>
              <a:rPr lang="zh-CN" altLang="zh-CN" sz="2000" dirty="0" smtClean="0"/>
              <a:t>】按钮</a:t>
            </a:r>
            <a:r>
              <a:rPr lang="zh-CN" altLang="en-US" sz="2000" dirty="0" smtClean="0"/>
              <a:t>，进入人员信息维护界面。            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/>
          </a:p>
          <a:p>
            <a:pPr>
              <a:buNone/>
            </a:pPr>
            <a:r>
              <a:rPr lang="en-US" altLang="zh-CN" sz="2000" dirty="0" smtClean="0"/>
              <a:t>2</a:t>
            </a:r>
            <a:r>
              <a:rPr lang="zh-CN" altLang="en-US" sz="2000" dirty="0" smtClean="0"/>
              <a:t>、人员信息新增主要有两种方式，分别是：‘新增’，‘</a:t>
            </a:r>
            <a:r>
              <a:rPr lang="en-US" altLang="zh-CN" sz="2000" dirty="0" smtClean="0"/>
              <a:t>Excel</a:t>
            </a:r>
            <a:r>
              <a:rPr lang="zh-CN" altLang="en-US" sz="2000" dirty="0" smtClean="0"/>
              <a:t>导入’</a:t>
            </a:r>
            <a:endParaRPr lang="en-US" altLang="zh-CN" sz="2000" dirty="0"/>
          </a:p>
          <a:p>
            <a:pPr>
              <a:buNone/>
            </a:pP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3</a:t>
            </a:r>
            <a:r>
              <a:rPr lang="zh-CN" altLang="en-US" sz="2000" dirty="0" smtClean="0"/>
              <a:t>、选择新增的人员信息记录，可对信息进行‘修改’，查看‘明细’，‘删除’操作。</a:t>
            </a:r>
            <a:r>
              <a:rPr lang="en-US" altLang="zh-CN" sz="2000" dirty="0"/>
              <a:t>	</a:t>
            </a:r>
            <a:endParaRPr lang="zh-CN" altLang="zh-CN" sz="20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3093796" y="1356562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35" y="1372028"/>
            <a:ext cx="5493773" cy="4546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146738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3.3.1 </a:t>
            </a:r>
            <a:r>
              <a:rPr lang="zh-CN" altLang="en-US" dirty="0" smtClean="0"/>
              <a:t>校外人员信息维护</a:t>
            </a:r>
            <a:r>
              <a:rPr lang="en-US" altLang="zh-CN" dirty="0" smtClean="0"/>
              <a:t>—</a:t>
            </a:r>
            <a:r>
              <a:rPr lang="zh-CN" altLang="en-US" dirty="0" smtClean="0"/>
              <a:t>单个新增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47744" y="1331583"/>
            <a:ext cx="2019307" cy="339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en-US" altLang="zh-CN" sz="2000" dirty="0"/>
              <a:t>1</a:t>
            </a:r>
            <a:r>
              <a:rPr lang="zh-CN" altLang="en-US" sz="2000" dirty="0"/>
              <a:t>、</a:t>
            </a:r>
            <a:r>
              <a:rPr lang="zh-CN" altLang="zh-CN" sz="2000" dirty="0"/>
              <a:t>点击【</a:t>
            </a:r>
            <a:r>
              <a:rPr lang="zh-CN" altLang="en-US" sz="2000" dirty="0"/>
              <a:t>新增</a:t>
            </a:r>
            <a:r>
              <a:rPr lang="zh-CN" altLang="zh-CN" sz="2000" dirty="0"/>
              <a:t>】按钮</a:t>
            </a:r>
            <a:r>
              <a:rPr lang="zh-CN" altLang="en-US" sz="2000" dirty="0"/>
              <a:t>，进入校外人员信息录入维护界面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/>
          </a:p>
          <a:p>
            <a:pPr>
              <a:buNone/>
            </a:pPr>
            <a:r>
              <a:rPr lang="en-US" altLang="zh-CN" sz="2000" dirty="0" smtClean="0"/>
              <a:t>2.</a:t>
            </a:r>
            <a:r>
              <a:rPr lang="zh-CN" altLang="en-US" sz="2000" dirty="0" smtClean="0"/>
              <a:t>红色*号项必填</a:t>
            </a:r>
            <a:endParaRPr lang="en-US" altLang="zh-CN" sz="2000" dirty="0"/>
          </a:p>
          <a:p>
            <a:pPr>
              <a:buNone/>
            </a:pPr>
            <a:endParaRPr lang="en-US" altLang="zh-CN" sz="2000" dirty="0"/>
          </a:p>
          <a:p>
            <a:pPr>
              <a:buNone/>
            </a:pPr>
            <a:r>
              <a:rPr lang="en-US" altLang="zh-CN" sz="2000" dirty="0" smtClean="0"/>
              <a:t>3</a:t>
            </a:r>
            <a:r>
              <a:rPr lang="zh-CN" altLang="en-US" sz="2000" dirty="0"/>
              <a:t>、信息录入完毕之后，点击</a:t>
            </a:r>
            <a:r>
              <a:rPr lang="en-US" altLang="zh-CN" sz="2000" dirty="0"/>
              <a:t>【</a:t>
            </a:r>
            <a:r>
              <a:rPr lang="zh-CN" altLang="en-US" sz="2000" dirty="0"/>
              <a:t>提交</a:t>
            </a:r>
            <a:r>
              <a:rPr lang="en-US" altLang="zh-CN" sz="2000" dirty="0"/>
              <a:t>】</a:t>
            </a:r>
            <a:r>
              <a:rPr lang="zh-CN" altLang="en-US" sz="2000" dirty="0" smtClean="0"/>
              <a:t>按钮</a:t>
            </a:r>
            <a:r>
              <a:rPr lang="en-US" altLang="zh-CN" sz="1100" dirty="0"/>
              <a:t>	</a:t>
            </a:r>
            <a:endParaRPr lang="zh-CN" altLang="zh-CN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667050" y="1331581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44" y="1146334"/>
            <a:ext cx="5977428" cy="492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726738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3.3.2 </a:t>
            </a:r>
            <a:r>
              <a:rPr lang="zh-CN" altLang="en-US" dirty="0" smtClean="0"/>
              <a:t>校外人员信息维护</a:t>
            </a:r>
            <a:r>
              <a:rPr lang="en-US" altLang="zh-CN" dirty="0" smtClean="0"/>
              <a:t>—Excel</a:t>
            </a:r>
            <a:r>
              <a:rPr lang="zh-CN" altLang="en-US" dirty="0" smtClean="0"/>
              <a:t>导入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76319" y="1331583"/>
            <a:ext cx="2666929" cy="308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/>
              <a:t>1</a:t>
            </a:r>
            <a:r>
              <a:rPr lang="zh-CN" altLang="en-US" sz="2000" dirty="0" smtClean="0"/>
              <a:t>、</a:t>
            </a:r>
            <a:r>
              <a:rPr lang="zh-CN" altLang="en-US" sz="2000" dirty="0"/>
              <a:t>点击</a:t>
            </a:r>
            <a:r>
              <a:rPr lang="en-US" altLang="zh-CN" sz="2000" dirty="0"/>
              <a:t>【</a:t>
            </a:r>
            <a:r>
              <a:rPr lang="zh-CN" altLang="en-US" sz="2000" dirty="0"/>
              <a:t>导出</a:t>
            </a:r>
            <a:r>
              <a:rPr lang="en-US" altLang="zh-CN" sz="2000" dirty="0"/>
              <a:t>】</a:t>
            </a:r>
            <a:r>
              <a:rPr lang="zh-CN" altLang="en-US" sz="2000" dirty="0"/>
              <a:t>按钮，导出</a:t>
            </a:r>
            <a:r>
              <a:rPr lang="en-US" altLang="zh-CN" sz="2000" dirty="0"/>
              <a:t>Excel</a:t>
            </a:r>
            <a:r>
              <a:rPr lang="zh-CN" altLang="en-US" sz="2000" dirty="0"/>
              <a:t>模板文件。</a:t>
            </a:r>
            <a:endParaRPr lang="en-US" altLang="zh-CN" sz="2000" dirty="0"/>
          </a:p>
          <a:p>
            <a:pPr>
              <a:buNone/>
            </a:pPr>
            <a:endParaRPr lang="en-US" altLang="zh-CN" sz="2000" dirty="0"/>
          </a:p>
          <a:p>
            <a:pPr>
              <a:buNone/>
            </a:pPr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zh-CN" altLang="en-US" sz="2000" dirty="0"/>
              <a:t>使用</a:t>
            </a:r>
            <a:r>
              <a:rPr lang="en-US" altLang="zh-CN" sz="2000" dirty="0"/>
              <a:t>【Excel</a:t>
            </a:r>
            <a:r>
              <a:rPr lang="zh-CN" altLang="en-US" sz="2000" dirty="0"/>
              <a:t>模板</a:t>
            </a:r>
            <a:r>
              <a:rPr lang="en-US" altLang="zh-CN" sz="2000" dirty="0"/>
              <a:t>】</a:t>
            </a:r>
            <a:r>
              <a:rPr lang="zh-CN" altLang="en-US" sz="2000" dirty="0"/>
              <a:t>填写校外劳务人员信息，点击</a:t>
            </a:r>
            <a:r>
              <a:rPr lang="en-US" altLang="zh-CN" sz="2000" dirty="0"/>
              <a:t>【</a:t>
            </a:r>
            <a:r>
              <a:rPr lang="zh-CN" altLang="en-US" sz="2000" dirty="0"/>
              <a:t>导入</a:t>
            </a:r>
            <a:r>
              <a:rPr lang="en-US" altLang="zh-CN" sz="2000" dirty="0"/>
              <a:t>】</a:t>
            </a:r>
            <a:r>
              <a:rPr lang="zh-CN" altLang="en-US" sz="2000" dirty="0"/>
              <a:t>按钮进行导入。</a:t>
            </a:r>
            <a:endParaRPr lang="en-US" altLang="zh-CN" sz="2000" dirty="0"/>
          </a:p>
          <a:p>
            <a:pPr>
              <a:buNone/>
            </a:pPr>
            <a:endParaRPr lang="en-US" altLang="zh-CN" sz="2000" dirty="0"/>
          </a:p>
          <a:p>
            <a:pPr>
              <a:buNone/>
            </a:pPr>
            <a:r>
              <a:rPr lang="en-US" altLang="zh-CN" sz="2000" dirty="0"/>
              <a:t>4</a:t>
            </a:r>
            <a:r>
              <a:rPr lang="zh-CN" altLang="en-US" sz="2000" dirty="0"/>
              <a:t>、点击</a:t>
            </a:r>
            <a:r>
              <a:rPr lang="en-US" altLang="zh-CN" sz="2000" dirty="0"/>
              <a:t>【</a:t>
            </a:r>
            <a:r>
              <a:rPr lang="zh-CN" altLang="en-US" sz="2000" dirty="0"/>
              <a:t>保存</a:t>
            </a:r>
            <a:r>
              <a:rPr lang="en-US" altLang="zh-CN" sz="2000" dirty="0"/>
              <a:t>】</a:t>
            </a:r>
            <a:r>
              <a:rPr lang="zh-CN" altLang="en-US" sz="2000" dirty="0"/>
              <a:t>按钮。</a:t>
            </a:r>
            <a:endParaRPr lang="zh-CN" altLang="zh-CN" sz="20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743247" y="1121220"/>
            <a:ext cx="0" cy="474341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50" y="1121220"/>
            <a:ext cx="5741162" cy="4743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530" y="2209833"/>
            <a:ext cx="3316538" cy="432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3886907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3.3.3 </a:t>
            </a:r>
            <a:r>
              <a:rPr lang="zh-CN" altLang="en-US" dirty="0" smtClean="0"/>
              <a:t>身份证号修改卡号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571546" y="1331583"/>
            <a:ext cx="2400297" cy="363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CN" altLang="zh-CN" sz="2000" dirty="0" smtClean="0"/>
              <a:t>点击</a:t>
            </a:r>
            <a:r>
              <a:rPr lang="zh-CN" altLang="zh-CN" sz="2000" dirty="0"/>
              <a:t>【校外人员卡号修改】选中校外人员列表可查看此人银行</a:t>
            </a:r>
            <a:r>
              <a:rPr lang="zh-CN" altLang="zh-CN" sz="2000" dirty="0" smtClean="0"/>
              <a:t>信息</a:t>
            </a:r>
            <a:r>
              <a:rPr lang="zh-CN" altLang="en-US" sz="2000" dirty="0" smtClean="0"/>
              <a:t>并填入新的卡号信息修改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 smtClean="0"/>
          </a:p>
          <a:p>
            <a:pPr>
              <a:buNone/>
            </a:pPr>
            <a:r>
              <a:rPr lang="zh-CN" altLang="en-US" sz="2000" dirty="0" smtClean="0">
                <a:solidFill>
                  <a:srgbClr val="FF0000"/>
                </a:solidFill>
              </a:rPr>
              <a:t>注意：</a:t>
            </a:r>
            <a:r>
              <a:rPr lang="zh-CN" altLang="en-US" sz="2000" dirty="0" smtClean="0"/>
              <a:t>身份证号查询修改卡号，则必须为已经录入到系统的校外人员信息。</a:t>
            </a: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	</a:t>
            </a:r>
            <a:endParaRPr lang="zh-CN" altLang="zh-CN" sz="20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971842" y="1422721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37" y="1422720"/>
            <a:ext cx="5746123" cy="426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03643233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3.3.4.1 </a:t>
            </a:r>
            <a:r>
              <a:rPr lang="zh-CN" altLang="en-US" dirty="0" smtClean="0"/>
              <a:t>酬金发放名单</a:t>
            </a:r>
            <a:r>
              <a:rPr lang="en-US" altLang="zh-CN" dirty="0" smtClean="0"/>
              <a:t>-</a:t>
            </a:r>
            <a:r>
              <a:rPr lang="zh-CN" altLang="en-US" dirty="0" smtClean="0"/>
              <a:t>添加组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457309" y="1331583"/>
            <a:ext cx="2133544" cy="371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/>
              <a:t>1</a:t>
            </a:r>
            <a:r>
              <a:rPr lang="zh-CN" altLang="en-US" sz="2000" dirty="0" smtClean="0"/>
              <a:t>、</a:t>
            </a:r>
            <a:r>
              <a:rPr lang="zh-CN" altLang="zh-CN" sz="2000" dirty="0"/>
              <a:t>点击</a:t>
            </a:r>
            <a:r>
              <a:rPr lang="zh-CN" altLang="zh-CN" sz="2000" dirty="0" smtClean="0"/>
              <a:t>【</a:t>
            </a:r>
            <a:r>
              <a:rPr lang="zh-CN" altLang="en-US" sz="2000" dirty="0" smtClean="0"/>
              <a:t>酬金常用发放名单管理</a:t>
            </a:r>
            <a:r>
              <a:rPr lang="zh-CN" altLang="zh-CN" sz="2000" dirty="0" smtClean="0"/>
              <a:t>】</a:t>
            </a:r>
            <a:r>
              <a:rPr lang="zh-CN" altLang="en-US" sz="2000" dirty="0" smtClean="0"/>
              <a:t>进入常用分组添加</a:t>
            </a:r>
            <a:r>
              <a:rPr lang="zh-CN" altLang="zh-CN" sz="2000" dirty="0" smtClean="0"/>
              <a:t>。</a:t>
            </a:r>
            <a:endParaRPr lang="en-US" altLang="zh-CN" sz="2000" b="1" dirty="0"/>
          </a:p>
          <a:p>
            <a:pPr>
              <a:buNone/>
            </a:pPr>
            <a:r>
              <a:rPr lang="en-US" altLang="zh-CN" sz="2000" dirty="0" smtClean="0"/>
              <a:t>2</a:t>
            </a:r>
            <a:r>
              <a:rPr lang="zh-CN" altLang="en-US" sz="2000" dirty="0" smtClean="0"/>
              <a:t>、选中已添加的分组记录，点击‘添加人员’界面如图所示，填写发放人工号、姓名，确认信息之后进行添加。</a:t>
            </a:r>
            <a:endParaRPr lang="en-US" altLang="zh-CN" sz="2000" dirty="0" smtClean="0"/>
          </a:p>
          <a:p>
            <a:pPr>
              <a:buNone/>
            </a:pPr>
            <a:endParaRPr lang="en-US" altLang="zh-CN" sz="1100" dirty="0" smtClean="0"/>
          </a:p>
        </p:txBody>
      </p:sp>
      <p:cxnSp>
        <p:nvCxnSpPr>
          <p:cNvPr id="7" name="直接连接符 6"/>
          <p:cNvCxnSpPr/>
          <p:nvPr/>
        </p:nvCxnSpPr>
        <p:spPr>
          <a:xfrm>
            <a:off x="2971842" y="1242218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36" y="1242218"/>
            <a:ext cx="5562454" cy="4447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364" y="2413027"/>
            <a:ext cx="2209742" cy="2895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3717681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3.3.4.2 </a:t>
            </a:r>
            <a:r>
              <a:rPr lang="zh-CN" altLang="en-US" dirty="0" smtClean="0"/>
              <a:t>酬金发放名单</a:t>
            </a:r>
            <a:r>
              <a:rPr lang="en-US" altLang="zh-CN" dirty="0" smtClean="0"/>
              <a:t>-</a:t>
            </a:r>
            <a:r>
              <a:rPr lang="zh-CN" altLang="en-US" dirty="0" smtClean="0"/>
              <a:t>添加人员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571546" y="1331583"/>
            <a:ext cx="2019307" cy="347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/>
              <a:t>1</a:t>
            </a:r>
            <a:r>
              <a:rPr lang="zh-CN" altLang="en-US" sz="2000" dirty="0"/>
              <a:t>、点击</a:t>
            </a:r>
            <a:r>
              <a:rPr lang="en-US" altLang="zh-CN" sz="2000" dirty="0"/>
              <a:t>【</a:t>
            </a:r>
            <a:r>
              <a:rPr lang="zh-CN" altLang="en-US" sz="2000" dirty="0"/>
              <a:t>添加组</a:t>
            </a:r>
            <a:r>
              <a:rPr lang="en-US" altLang="zh-CN" sz="2000" dirty="0"/>
              <a:t>】</a:t>
            </a:r>
            <a:r>
              <a:rPr lang="zh-CN" altLang="en-US" sz="2000" dirty="0"/>
              <a:t>按钮，填写‘名单名称’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/>
          </a:p>
          <a:p>
            <a:pPr>
              <a:buNone/>
            </a:pPr>
            <a:r>
              <a:rPr lang="en-US" altLang="zh-CN" sz="2000" dirty="0"/>
              <a:t>2</a:t>
            </a:r>
            <a:r>
              <a:rPr lang="zh-CN" altLang="en-US" sz="2000" dirty="0"/>
              <a:t>、添加人员至表填写‘发放人工号’，‘姓名’。点击添加人员，确认信息之后进行提交</a:t>
            </a:r>
            <a:r>
              <a:rPr lang="zh-CN" altLang="en-US" sz="2000" dirty="0" smtClean="0"/>
              <a:t>。</a:t>
            </a:r>
            <a:endParaRPr lang="en-US" altLang="zh-CN" sz="1100" dirty="0"/>
          </a:p>
          <a:p>
            <a:pPr>
              <a:buNone/>
            </a:pPr>
            <a:r>
              <a:rPr lang="en-US" altLang="zh-CN" sz="1100" dirty="0"/>
              <a:t>	</a:t>
            </a:r>
            <a:endParaRPr lang="zh-CN" altLang="zh-CN" sz="11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590852" y="1367111"/>
            <a:ext cx="0" cy="432269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46" y="1460821"/>
            <a:ext cx="5461018" cy="41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8912394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3.4.1 </a:t>
            </a:r>
            <a:r>
              <a:rPr lang="zh-CN" altLang="en-US" dirty="0" smtClean="0"/>
              <a:t>个人酬金卡号修改</a:t>
            </a:r>
            <a:endParaRPr lang="zh-CN" altLang="en-US" dirty="0"/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419211" y="1373253"/>
            <a:ext cx="2247901" cy="327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/>
              <a:t>1</a:t>
            </a:r>
            <a:r>
              <a:rPr lang="zh-CN" altLang="en-US" sz="2000" dirty="0" smtClean="0"/>
              <a:t>、选择个人银行卡记录，点击</a:t>
            </a:r>
            <a:r>
              <a:rPr lang="en-US" altLang="zh-CN" sz="2000" dirty="0" smtClean="0"/>
              <a:t>【</a:t>
            </a:r>
            <a:r>
              <a:rPr lang="zh-CN" altLang="en-US" sz="2000" dirty="0" smtClean="0"/>
              <a:t>修改</a:t>
            </a:r>
            <a:r>
              <a:rPr lang="en-US" altLang="zh-CN" sz="2000" dirty="0" smtClean="0"/>
              <a:t>】</a:t>
            </a:r>
            <a:r>
              <a:rPr lang="zh-CN" altLang="en-US" sz="2000" dirty="0" smtClean="0"/>
              <a:t>按钮，填写</a:t>
            </a:r>
            <a:r>
              <a:rPr lang="zh-CN" altLang="en-US" sz="2000" dirty="0"/>
              <a:t>新卡</a:t>
            </a:r>
            <a:r>
              <a:rPr lang="zh-CN" altLang="en-US" sz="2000" dirty="0" smtClean="0"/>
              <a:t>号，选择开户行</a:t>
            </a:r>
            <a:r>
              <a:rPr lang="zh-CN" altLang="zh-CN" sz="2000" dirty="0" smtClean="0"/>
              <a:t>。</a:t>
            </a:r>
            <a:endParaRPr lang="en-US" altLang="zh-CN" sz="2000" dirty="0" smtClean="0"/>
          </a:p>
          <a:p>
            <a:pPr>
              <a:buNone/>
            </a:pPr>
            <a:endParaRPr lang="en-US" altLang="zh-CN" sz="2000" dirty="0" smtClean="0"/>
          </a:p>
          <a:p>
            <a:pPr>
              <a:buNone/>
            </a:pPr>
            <a:r>
              <a:rPr lang="en-US" altLang="zh-CN" sz="2000" dirty="0" smtClean="0"/>
              <a:t>3</a:t>
            </a:r>
            <a:r>
              <a:rPr lang="zh-CN" altLang="en-US" sz="2000" dirty="0" smtClean="0"/>
              <a:t>、更换</a:t>
            </a:r>
            <a:r>
              <a:rPr lang="zh-CN" altLang="en-US" sz="2000" dirty="0"/>
              <a:t>其他</a:t>
            </a:r>
            <a:r>
              <a:rPr lang="zh-CN" altLang="en-US" sz="2000" dirty="0" smtClean="0"/>
              <a:t>银行或者不使用该行时，点击</a:t>
            </a:r>
            <a:r>
              <a:rPr lang="en-US" altLang="zh-CN" sz="2000" dirty="0" smtClean="0"/>
              <a:t>【</a:t>
            </a:r>
            <a:r>
              <a:rPr lang="zh-CN" altLang="en-US" sz="2000" dirty="0" smtClean="0"/>
              <a:t>解除卡号绑定</a:t>
            </a:r>
            <a:r>
              <a:rPr lang="en-US" altLang="zh-CN" sz="2000" dirty="0" smtClean="0"/>
              <a:t>】</a:t>
            </a:r>
            <a:r>
              <a:rPr lang="zh-CN" altLang="en-US" sz="2000" dirty="0" smtClean="0"/>
              <a:t>，进行银行卡解绑操作。</a:t>
            </a:r>
            <a:endParaRPr lang="en-US" altLang="zh-CN" sz="20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819446" y="1367111"/>
            <a:ext cx="0" cy="457626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 flipH="1">
            <a:off x="0" y="223852"/>
            <a:ext cx="1295486" cy="5386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3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 </a:t>
            </a:r>
            <a:r>
              <a:rPr lang="zh-CN" altLang="en-US" sz="2900" kern="0" dirty="0" smtClean="0">
                <a:solidFill>
                  <a:prstClr val="white"/>
                </a:solidFill>
                <a:latin typeface="微软雅黑"/>
                <a:ea typeface="微软雅黑"/>
              </a:rPr>
              <a:t>复 翼</a:t>
            </a:r>
            <a:endParaRPr kumimoji="0" lang="en-US" altLang="zh-CN" sz="29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42" y="1367111"/>
            <a:ext cx="5943444" cy="4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4294075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19032" y="1822783"/>
            <a:ext cx="5585595" cy="50291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6360134" y="1350859"/>
            <a:ext cx="2412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 bwMode="auto">
          <a:xfrm flipH="1">
            <a:off x="3106144" y="2446477"/>
            <a:ext cx="5659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直接连接符 13"/>
          <p:cNvCxnSpPr/>
          <p:nvPr/>
        </p:nvCxnSpPr>
        <p:spPr bwMode="auto">
          <a:xfrm flipH="1">
            <a:off x="3106144" y="3462451"/>
            <a:ext cx="306601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文本框 14"/>
          <p:cNvSpPr txBox="1"/>
          <p:nvPr/>
        </p:nvSpPr>
        <p:spPr>
          <a:xfrm>
            <a:off x="3043534" y="248232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</a:t>
            </a:r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99084" y="5770757"/>
            <a:ext cx="297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itchFamily="49" charset="-122"/>
                <a:ea typeface="幼圆" pitchFamily="49" charset="-122"/>
              </a:rPr>
              <a:t>上海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itchFamily="49" charset="-122"/>
                <a:ea typeface="幼圆" pitchFamily="49" charset="-122"/>
              </a:rPr>
              <a:t>复翼软件开发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幼圆" pitchFamily="49" charset="-122"/>
                <a:ea typeface="幼圆" pitchFamily="49" charset="-122"/>
              </a:rPr>
              <a:t>有限公司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幼圆" pitchFamily="49" charset="-122"/>
              <a:ea typeface="幼圆" pitchFamily="49" charset="-122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1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67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67"/>
                            </p:stCondLst>
                            <p:childTnLst>
                              <p:par>
                                <p:cTn id="2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42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1788</Words>
  <PresentationFormat>全屏显示(4:3)</PresentationFormat>
  <Paragraphs>250</Paragraphs>
  <Slides>41</Slides>
  <Notes>38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2" baseType="lpstr">
      <vt:lpstr>Office 主题</vt:lpstr>
      <vt:lpstr>幻灯片 1</vt:lpstr>
      <vt:lpstr>幻灯片 2</vt:lpstr>
      <vt:lpstr>1.1 系统登陆</vt:lpstr>
      <vt:lpstr>1.1 系统登陆</vt:lpstr>
      <vt:lpstr>1.2 系统登陆</vt:lpstr>
      <vt:lpstr>幻灯片 6</vt:lpstr>
      <vt:lpstr>预约报帐流程</vt:lpstr>
      <vt:lpstr>2 预约管理</vt:lpstr>
      <vt:lpstr>2.1 预约业务</vt:lpstr>
      <vt:lpstr>2.2 新增预约申请</vt:lpstr>
      <vt:lpstr>2.2.1填写基本信息</vt:lpstr>
      <vt:lpstr>2.3 填写报销金额</vt:lpstr>
      <vt:lpstr>2.4 填写支付信息—对私转卡</vt:lpstr>
      <vt:lpstr>2.4.1 填写支付信息—对公汇款</vt:lpstr>
      <vt:lpstr>2.4.2 填写支付信息—混合支付</vt:lpstr>
      <vt:lpstr>2.4.3 普通预约报销单打印</vt:lpstr>
      <vt:lpstr>2.5 差旅费业务</vt:lpstr>
      <vt:lpstr>2.6 暂借款业务</vt:lpstr>
      <vt:lpstr>2.6.1 暂借款业务</vt:lpstr>
      <vt:lpstr>2.7 酬金申报业务</vt:lpstr>
      <vt:lpstr>2.7.1 酬金申报业务</vt:lpstr>
      <vt:lpstr>2.7.2 单笔录入</vt:lpstr>
      <vt:lpstr>2.7.3 常用名单录入</vt:lpstr>
      <vt:lpstr>2.7.4 Excel导入</vt:lpstr>
      <vt:lpstr>2.7.5 历史清单导入</vt:lpstr>
      <vt:lpstr>2.7.6 清空清单</vt:lpstr>
      <vt:lpstr>2.7.7 酬金申报预约单打印</vt:lpstr>
      <vt:lpstr>2.9 修改及查看报销单</vt:lpstr>
      <vt:lpstr>2.9.1 报销单查看明细信息</vt:lpstr>
      <vt:lpstr>2.11.2 历史报销单</vt:lpstr>
      <vt:lpstr>幻灯片 31</vt:lpstr>
      <vt:lpstr>3.1 个人信息维护</vt:lpstr>
      <vt:lpstr>3.2 常用支付信息维护</vt:lpstr>
      <vt:lpstr>3.3 酬金校外人员—校外人员信息维护</vt:lpstr>
      <vt:lpstr>3.3.1 校外人员信息维护—单个新增</vt:lpstr>
      <vt:lpstr>3.3.2 校外人员信息维护—Excel导入</vt:lpstr>
      <vt:lpstr>3.3.3 身份证号修改卡号</vt:lpstr>
      <vt:lpstr>3.3.4.1 酬金发放名单-添加组</vt:lpstr>
      <vt:lpstr>3.3.4.2 酬金发放名单-添加人员</vt:lpstr>
      <vt:lpstr>3.4.1 个人酬金卡号修改</vt:lpstr>
      <vt:lpstr>幻灯片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Windows 用户</cp:lastModifiedBy>
  <cp:revision>1</cp:revision>
  <dcterms:created xsi:type="dcterms:W3CDTF">2019-11-26T02:47:21Z</dcterms:created>
  <dcterms:modified xsi:type="dcterms:W3CDTF">2019-11-26T02:47:47Z</dcterms:modified>
</cp:coreProperties>
</file>